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56" r:id="rId3"/>
    <p:sldId id="257" r:id="rId4"/>
    <p:sldId id="258" r:id="rId5"/>
    <p:sldId id="259" r:id="rId6"/>
    <p:sldId id="269" r:id="rId7"/>
    <p:sldId id="260" r:id="rId8"/>
    <p:sldId id="261" r:id="rId9"/>
    <p:sldId id="267" r:id="rId10"/>
    <p:sldId id="266" r:id="rId11"/>
    <p:sldId id="272" r:id="rId12"/>
    <p:sldId id="271" r:id="rId13"/>
    <p:sldId id="265" r:id="rId14"/>
    <p:sldId id="268" r:id="rId15"/>
    <p:sldId id="262" r:id="rId16"/>
    <p:sldId id="263" r:id="rId17"/>
    <p:sldId id="274" r:id="rId18"/>
    <p:sldId id="275" r:id="rId19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8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/>
    <p:restoredTop sz="94707"/>
  </p:normalViewPr>
  <p:slideViewPr>
    <p:cSldViewPr snapToGrid="0" snapToObjects="1">
      <p:cViewPr varScale="1">
        <p:scale>
          <a:sx n="107" d="100"/>
          <a:sy n="107" d="100"/>
        </p:scale>
        <p:origin x="-60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819F6-CA58-4698-8317-9DBCC1378A8C}" type="datetimeFigureOut">
              <a:rPr lang="es-ES" smtClean="0"/>
              <a:t>19/07/2019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C1321-7E1D-46CC-8E8E-F5B5702797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32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C1321-7E1D-46CC-8E8E-F5B57027972E}" type="slidenum">
              <a:rPr lang="es-ES" smtClean="0"/>
              <a:t>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3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C1321-7E1D-46CC-8E8E-F5B57027972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51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C1321-7E1D-46CC-8E8E-F5B57027972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3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014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502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86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1830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353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2717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327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644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6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908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494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015A-8635-3445-8FBF-AB03B469D77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433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30.gif"/><Relationship Id="rId7" Type="http://schemas.openxmlformats.org/officeDocument/2006/relationships/image" Target="../media/image34.jpe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gif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ec.cat/refugi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ntain-huts.net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-assets.alltrails.com/uploads/photo/image/22431526/extra_large_43503c28a1c9658a18ba629b80bde5e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5999"/>
            <a:ext cx="12191999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/>
          <p:cNvSpPr txBox="1"/>
          <p:nvPr/>
        </p:nvSpPr>
        <p:spPr>
          <a:xfrm>
            <a:off x="2920409" y="502089"/>
            <a:ext cx="6351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MONETIZACIÓN</a:t>
            </a:r>
            <a:endParaRPr lang="es-ES_tradnl" sz="60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8" name="CuadroTexto 8"/>
          <p:cNvSpPr txBox="1"/>
          <p:nvPr/>
        </p:nvSpPr>
        <p:spPr>
          <a:xfrm>
            <a:off x="2798282" y="2011560"/>
            <a:ext cx="3288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FREE</a:t>
            </a:r>
            <a:endParaRPr lang="es-ES_tradnl" sz="3200" dirty="0">
              <a:solidFill>
                <a:schemeClr val="tx1">
                  <a:lumMod val="50000"/>
                  <a:lumOff val="50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095999" y="2011561"/>
            <a:ext cx="3288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PREMIUM</a:t>
            </a:r>
            <a:endParaRPr lang="es-ES_tradnl" sz="3200" dirty="0">
              <a:solidFill>
                <a:schemeClr val="tx1">
                  <a:lumMod val="50000"/>
                  <a:lumOff val="50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CuadroTexto 8"/>
          <p:cNvSpPr txBox="1"/>
          <p:nvPr/>
        </p:nvSpPr>
        <p:spPr>
          <a:xfrm>
            <a:off x="2494625" y="2962757"/>
            <a:ext cx="36013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Mapa online</a:t>
            </a:r>
          </a:p>
          <a:p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Refugios</a:t>
            </a:r>
          </a:p>
          <a:p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Favoritos</a:t>
            </a:r>
          </a:p>
          <a:p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Usuarios </a:t>
            </a:r>
          </a:p>
          <a:p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Rutas públicas</a:t>
            </a:r>
          </a:p>
          <a:p>
            <a:endParaRPr lang="es-ES_tradnl" sz="32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CuadroTexto 8"/>
          <p:cNvSpPr txBox="1"/>
          <p:nvPr/>
        </p:nvSpPr>
        <p:spPr>
          <a:xfrm>
            <a:off x="6096000" y="2962757"/>
            <a:ext cx="41577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Mapa offline</a:t>
            </a:r>
          </a:p>
          <a:p>
            <a:pPr algn="r"/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Listas personales</a:t>
            </a:r>
          </a:p>
          <a:p>
            <a:pPr algn="r"/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Rutas personalizadas</a:t>
            </a:r>
          </a:p>
          <a:p>
            <a:pPr algn="r"/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Intercambio de rutas</a:t>
            </a:r>
          </a:p>
          <a:p>
            <a:pPr algn="r"/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Grabación de rutas</a:t>
            </a:r>
            <a:endParaRPr lang="es-ES_tradnl" sz="32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9</a:t>
            </a:fld>
            <a:endParaRPr lang="es-ES_tradnl"/>
          </a:p>
        </p:txBody>
      </p:sp>
      <p:pic>
        <p:nvPicPr>
          <p:cNvPr id="13" name="Picture 3" descr="C:\Users\user\Desktop\logo512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Gráfico de respuestas de formularios. Título de la pregunta: ¿Qué funciones consideras más útiles en una app de montaña? / Which functionalities do you think are more useful in a hiking app?. Número de respuestas: 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Gráfico de respuestas de formularios. Título de la pregunta: ¿Qué funciones consideras más útiles en una app de montaña? / Which functionalities do you think are more useful in a hiking app?. Número de respuestas: 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59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/>
          <p:cNvSpPr txBox="1"/>
          <p:nvPr/>
        </p:nvSpPr>
        <p:spPr>
          <a:xfrm>
            <a:off x="2920409" y="502089"/>
            <a:ext cx="6351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MONETIZACIÓN</a:t>
            </a:r>
            <a:endParaRPr lang="es-ES_tradnl" sz="60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893546" y="2011560"/>
            <a:ext cx="6409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CONTENIDO PATROCINADO</a:t>
            </a:r>
            <a:endParaRPr lang="es-ES_tradnl" sz="3200" dirty="0">
              <a:solidFill>
                <a:schemeClr val="tx1">
                  <a:lumMod val="50000"/>
                  <a:lumOff val="50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2052" name="Picture 4" descr="Resultado de imagen de the north fac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582" y="2814234"/>
            <a:ext cx="1166234" cy="116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chiruc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68" y="2700013"/>
            <a:ext cx="1394676" cy="13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decathlo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78" y="3166661"/>
            <a:ext cx="1581877" cy="46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de marmo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373" y="2983000"/>
            <a:ext cx="835203" cy="8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de ferrino logo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59" y="2623850"/>
            <a:ext cx="1547003" cy="154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10</a:t>
            </a:fld>
            <a:endParaRPr lang="es-ES_tradnl"/>
          </a:p>
        </p:txBody>
      </p:sp>
      <p:sp>
        <p:nvSpPr>
          <p:cNvPr id="7" name="AutoShape 6" descr="Resultado de imagen de oficina de turism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8" descr="Resultado de imagen de oficina de turisme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10" descr="Resultado de imagen de oficina de turisme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12" descr="data:image/jpeg;base64,/9j/4AAQSkZJRgABAQAAAQABAAD/2wCEAAkGBxEPEhMQEhIRFRIPEA4SEBAWEhYQEREVFRUZFxYVFRkYKCggGBoxHRUVITEhJSkrLi4uFx8zODMtNygtLisBCgoKDg0OGRAQGy0lICUtKy0vLy03LS0tLy0tMS0tLy0tLS01LS0tLS0tLS0tLTUtLS0tLS0tLS0tLS0tLS0tLf/AABEIANQA7gMBEQACEQEDEQH/xAAcAAEAAQUBAQAAAAAAAAAAAAAABQECBgcIAwT/xABHEAABAwIDAgcMCAUDBQEAAAABAAIDBBEFEiEGMQcTIkFRYZMUFzI0UnF0gZGys9IVM0JUcnOU0TViobHBIyQlFlOCkvEI/8QAGwEBAAIDAQEAAAAAAAAAAAAAAAUGAQIEAwf/xAA3EQEAAgEBBAgFAgUEAwAAAAAAAQIDBBESMTIFExUhM0FhcRQWUVKRNPCBobHR8SJygsEjJDX/2gAMAwEAAhEDEQA/AN4oCDyqHlrSRzAlcevz2wae+SvGIbVjbOx8Hdj+kexUf5l1vp+HR1NVDXu6Wp8ya70/DaMETHcqK1/SPYnzLrfT8MdTVXux/SPYsfMut9PwdRU7sf0j2J8y630/B1NXl9K8oszszC123GYX6lv8w6/Zvd2z2bfDd29snY9O7H9XsWvzLrfT8NepqkInXAPSFe9LknJhreeMw5bRsl6LpYEBAQYC/b6pnkmGHYbJVw0z3xyVBnbTse9ujmxAg5/P1eZBdW8J9NHhrsRaxxe2TiTSPcIphMCA6N177r3JAOnMglsF2innkgjkggaJoHyufHWsnykOIAa0AF7TbwhoNyCahxWnfI6Fk0LpWXzxNka6Rtt92g3CCOwvH8/dBqBBA2CpdAx/dUcokA8Eutbi3HyDqgk6XEYJnPZHLE90RtI1j2vcw9DgN3rQedNjFNK8xR1ED5G3zRtlY54tvu0G6D7kBAQEBAQEBAQEHjV+A78JUd0t+iy/7ZbU5oYjtHjrKNnTI8HIz/J6l840ejtqLekcZTug0NtVfZwiOLWdXVPmeZHuJc7U/sOpWfHjrjru1juXLFhpirFKR3NkbFVXG0rOmMlh9W7+hCrXSWPczz696o9LYur1M/Se9OlcCNRO0OMtpIi7QvdpG3pPSepdej0s577PLzdmh0dtVk2eUcZaumnc95kJOdxuXX1v1K1VpWtYpHBdaY60pFI4Q2ns7A+OnjEjnOeRmcXG5F9QPZZVTWXrbNaaRshSNdkpfPaaRshlUHgjzBfT9B+mx+0Ia3GXquxqICCyVmYEXtcEX6LhBqfYvamHA4ZMOr2zRS089Q6N3FOeypY95c10ZGh3oMZ2hwiR2DV9dNAY312KCqpont/1YmSyAXtzEjf0hBl2L0RjxiKKmYGZcFrGwNYMrWON8uW27UoIfYWXDQMMgFHM7EoZH8dkY+GWnf8AbkqCbXZ1Hr0QQmNx3w/GWkHlbRv0sbkF/MgyyqoYqHGZhTU1mDBJndzxAsEpbuaMv2jYC41QYhs1Ox9fg80baaNgmlY+OCnkiEDns0immeTxkh106L9KDogIKoCAgICAgIPGrqmQsdJI9jGMBc973BjGjpJOgCD4MI2ko6wltNUwSuaLuayRr3AdNhrbrQW4rjlLE7ueSpp2TSBuSF8rGSvzmzcrSbm50Cj+lYmdHliPtltTmhj2LYzht3QVNTSBzdHRyTRte025wTcHVfO9PotbsjJhpbZ9YhIY9TOK22ltksUxHB6N8b6mlrKcxMIa8umYY2OO4cYDYbxoVLYc+prkjDmxTvTw2R3z/BP6bp6NmzNH8YZDsfBFTU75+6YnxPu90rXtMDAy4cc+7SxuepRvSNr5s0Y9yYtHdsnjO3h3f0R/SWvrqrxasbIiGQUdZHOwSRSMkjdfLIxwew2NjYjQ6gqOy4b4rzS8TEx5SjonbwQ9dDQ17Xv42J4gzNfLHK08VbUhxGgtvIK7cc6rSWiu7Mb3fETHF1aXXZNPO3HKPwqlwylY2oNTA9sjy2Kd8sfFlwvyWG+UnQ9ei6c9tdnvOKKTExHfERO3+L31XS+XPGzbsj0ZJPiMMb2RPlia+a/FRl7WvktvyA6u9SjK6fLetrVrMxXj6e6Nm0be9KYXi1POwuhnhkEXJkLJGvEZAuQ6x5J86+p6Ks109In6Q4bcXm3aSiMJqBV03ENcGGfjmcUHH7Oe9r6jRdbD7qGsjnY2WKRkkb7lkjHB7HWNjYjQ6gj1IPoQEFj2jntp08yCpF0AtCC0Ft73bc7zpcoLso6kDL/9QW5Ru033tp7UF4QVQEBAQEBAQaq//Rczm4dE0E2krI2v6wI5HAH1tB9SDIJdnsLhxGkmEogq2wmOCmY9kbahlnC7mWu/n3EbupBqja2ndiMmLYuzN/x1TSRUrh4No3Weeu1gf/ILW0Ras1nzPNKcKkVNPQU1cyKISVU9O98oaMzszDcE84/ZU/oS+fHrMmnvadlYnZH8XRliJrEw+7hAoIf9hhUETIxiFVE+dsbQy8cdg5xtz25/5SvPorNkm2fV5bbdyJiNv7/e1nJHCseaO2cl4jD8cw0nxMVzogd4jfG4D3b+dxXrr6xk1mk1VeFprt94mGK91bVZdwSD/iabzT/Feobp7/6N/wDj/SHpi5GMcHXiGM/nVvwipjpeP/d0vtH9XnTlsxiop+NwLDIybCTEZWX6Mz3i/wDVSWK+50nqLfSsT/KGk+HCWZXPfiOE0szr1OHVFRTTX3vaCDFIOm7La9K8MuDHTSajNj5bxFv7/wA2Ymd6Il93CFhdTh9YWUL2si2ha2GZm4RyFzQ9zN1rgnX+d/Vac0M7dNj2/SHnbjKW2wwCFpwfZ2LNxb5HS1Bb4Tmsa7NI63OSXldbVL8ClTxcVXhrtH4dWTMDSdQxzjY+a4cg2UgtkcGgk7gCT5gg0jtztPXYlhNXUcRA2gfM2KIh7xVNDJgBI77LgXADKALZt5sgyHHdv5qebuKnNCx1LSwSSvqnvaJXOYCIog0jlWtqb79yDNNl8YbidFHUFhZx8ZEkRJux2rXtvpfn1Qa1rdgsNbjVNRCA9zyUM8r4+NlsXtcQHXzXQZrheLuhxI4PHHG2mpsPiljPLMoObKGkk2It1X60GLDhNrDhtHXNp4HzVleaUwjO1pHKyhpuSHEtAubjXcg+t2J1EeI0pq6WndWtwuulcYHSk8h7ssUQLi03sN4Jud6C3Y3hEqq2ohjkGH5Zy4Pp2yPgrKYi5GZsptNu1DBfnQfLU8IuJCKuqmU9GYMNr5Kd5LpBJKxrg2zQDYP1BzHTleDogmKDberjrTT1sMDIpMPfXxOic5z442XJZIXaOdZp1AHrQRGEcKk8klO+RtEaesnbFxMUj3VtKHOytkmB5JF94AFr86DbIQEBAQQu1uzUGKU7qWcOyOIc1zTZ7HDc5pNxf90EHhHB4yGobWTVdTU1EMJhp5JSz/QaQRdoA1dyjqekoPXC9g6aiw6ow5r5HR1InMkjsvGEyNDbiwtcBrbacy5dbnnBgvljyja2rG2diEqtgIH0UNA+efiqaTjGScjPpchp0tblHmVAp01krqr6mtI22jZs7/y6uq2xFUPi9ZTDEoq5plldTQmEDM0RNHKBLdLk8p2t+dduCmW2htgtERvTt9U7p+gr5K7953Z8o/u+yiwWhrp6uojmma+vppIKiGzQA1zQ0vbcau06SvG+t1WlxY8d6RMUnbE/9I7V9GZdPO2/CfPye+EcHgpeLbFX14jhe1zYc7BGbOzFpAbuJvfzrXP0/bNE72Km2fPZLijFs83z4rsLBCKqRlbVU8FUXPqIGFhY4u3huYXF7kW13r10/Td8k0rfFW1q8JemLSWy33MfGXrSbL0NbR0tPC+WOKimErWgtMmcEk8Zcc5JOi8cnSWp02oyXyREzeNnps4d3s9dTor6eYpdKYjsXTz10WJFz2zQZNG5ckmW4aX3F72NtOYBcuHpfLj0ltLsiYn+TwmkTbeTOP7IxYhJSTySSNdRPEkYZls43Bs64OmnMvoeg/TY/aHJbjL3bsrF9InFHPkdL3OKdkZy8XG29yW6Xv4XP9orsarMM2Qipq+oxGOSUPrGNbLByeJuMvKGl78knf8AaKDI0FHC6DWtbwVvfBNRMxCZlFLMZo6bimOyOL81nP8ACcy+ttNbHmQSuLbCyPnNVS1bqeWWCOCoPFMmbI1gs14DvBf1oMqwig7mhjhzvk4toBkebveedzrIIup2bz4jFiPGWMNNJBxWXR2c3zXQfBjexkk1aK+nrJKaR0Hc82VjJC+O9xlz3DXddjzII2k4M2x0lHRioJFDXtrQ/ixd5DichF9N+9BO4psqKiuZXGVzclJNSmNos60hPLa/e1wvp5kEHTcHDzPTSVNa+dlDM2aAGGNkznNN2cbK3lPANvOg9X8HQNJX0ndBtiVZJUl+QXjzOaS0C+vg70EjPsaySsiq3SXbFh7qF0JbpI12a7iebR25BH4HsDLSvhYK+Y0lLIXw0wjYxx1uGSSAZnMHQgzkIKoCAgICDxrPAd+EqO6W/RZf9stqc0ME25jqTFeI/wCmAeOa3wyOm/k9S+f9FzhjJ/r4+SzdD2wRl/8AJHf5fRrnQf4VjW5mewuCvzd1Ou1uojbuzX0JPUoXpTVV2dTH8Vd6Z1tZjqK9/wBWcWUHxVtrfbPFnzSmEgtjiNgzcXO8o/4Vl6O01ceOL8Znz/6W/ojSUxYoyR32t5+n0RWE4nJSyCRh/E3meOgrqz4KZ6btv8O7VaWmox7l/wCE/RtTDqsTxMlAIEjQ4A7wqpmx9XeaT5KNmxThyWpM7djIKfwR5gvqmg/TY/aEbbi9V2NRAQEBAQEBAQEBAQEBAQEBAQEBAQeNX4DvwlR3S36LL7S2pzQiSL+tfLIl3ezFKnYyN1QJGm0J5T4+voHUVLU6UtGHdnm8pTdOmckYNyebyn0/uyqNoAAAsALAcwCibTt75Qs2m07ZXFYhhi+1uzbqktlitxgGV4Jyhw5j51K6DXRhiaX4JnozpKuniaZOXyY7/wBF1fRH/wC6ke1dP6/hL9tab1/DYVDBxcbI/IY1vsCruW+/ebfWVTzZOsyWv9ZT0HgjzBfVdB+mx+0I23GXquxqICAgICAgICAgICAgICAgICAgICCx7A4EHnXjnw1zUnHeO6WYnY8BRM6/aVC/Leh+k/mW/W2O4mdftKfLeh+k/mTrbHcTOv2lZ+W9D9J/MnXWV7iZ1+0p8t6H6T+ZOtsp3Ezr9qfLeh+k/mTrrHcLOv2lPlvQ/SfzJ1tjuJnQfany3ofpP5k66zS+O8JuI09TPBGafJDPLGy8JLsrXEC5vqVd9J0XgjBSI28EbfU2iz4e+zinlU3Yn5l09mYPVp8VY77OKeVTdifmTszB6s/FWO+zinlU3Yn5k7Mwep8VY77OKeVTdifmTszB6nxVjvs4p5VN2B+ZOzMHqfFWO+zinlU3Yn5k7Mwep8VY77OKeVTdifmTszB6nxVjvs4p5VN2B+ZOzMHqfFWO+zinTTdgfmTszB6sfFWO+zinlU3Yn5k7MwerPxVjvs4p5VN2J+ZOzMHqfFWO+zinlU3YH5k7Mwep8VY77OKeVTdifmTszB6nxVjvs4p5VN2B+ZOzMHqfFWO+zinlU3YH5k7Mwep8VY77OKdNN2B+ZOzMHqx8VY77OKeVTdgfmTszB6s/FWO+zinlU3Yn5k7Mwep8VZVnCxih+1TdifmWOzMHq1nVXb/VfSQgICAgICAgIKIOXNrvHqv0qo98q16XwaeyJy80oldEvMWAQEBAQEBAQEBAQEBAQEBAQXRo1twdcKmpwQEBAQEBAQEBBy3td49V+lVHvlWvS+DT2ROXmlErol5iwCAgICAgIPtwnCaisfxdPE+V4tmDRo0HcXE6N9a8suamKNt52N6Y7W4MkfwYYsG5uIjP8onYX+zd/VcsdJYNuzbL1+GsxWuopYHmKaN8cjd7HjK7z9Y6wuzHkreNtZ2vG1Jr3S8Fu1EBAQEBAQXRo1twdcKmpwQEBAQEBAQEBBy3td49V+lVHvlWvS+DT2ROXmlErol5iwCAgICAsj7MHw19XPFTR2D53hjSdQ2+9x8wBPqXlmyRjpN58m9K71oh01s/gcFBC2CBga1o1P2pHc73nnJVUy5LZLb1pSlKRWO5J2Xm3Y5txspFicDmFrRMxrjTzW5TH23X35TYAhdGn1FsN4mODyy44tDmp7C0lrhZzSQ5vkkGxHtVqrbeiJhFzGydiiywICAgICC6NGtuDrhU1OCAgICAgICAgIOW9rvHqv0qo98q16XwaeyJy80oldEvMWAQEBAQFkZdwUStbidPm+0Jmt/EWG39iuDpGJ6idjo0/O6LVaSSqyLSsDlnaWRr6yqczwXVVQR0HlnVW3TRMYq7foiMvNKNXs0EBAQEBBdGjW3B1wqanBAQEBAQEBAQEHLe13j1X6VUe+Va9L4NPZE5eaUSuiXmLAICAgICD0pqh8T2SRuyvjc17HeS5puCtb0i9ZrPBtW2ydrorYnbenxOMDM2OpAHGQE2N+cs8pvm9arGp0t8Nu+O5J48sXhla5nq19wj8IEVHG+np3h9VI1zbtILacHQucR9roHSu7R6O2W223B4ZcsRVoZotp0KyIyeKqAgICAgILo0a24OuFTU4ICAgICAgICAg5b2u8eq/Sqj3yrXpfBp7InLzSiV0S8xYBAQEBZBAQUtu6jcdIPSOhYnvjZLMTMcH2SYpUubkdUVJZuyGeQtt0WuvOMGPjuw235ni+MC2gFh0L1azO3iqsMCAgICAgILo0a24OuFTU4ICAgICAgICAg5b2u8eq/Sqj3yrXpfBp7InLzSiV0S8xYBAQEBBnfB/sAzFoZJnVEkRimMeVrGuBGVrr3d+JRus118F4rEeTqw4YvG2WUd5OH79P2Ua5O1r/bD3+Fr+/8AJ3k4fv0/ZRp2tf7YPha/v/J3kofv0/ZRp2tf7YPha/v/ACd5OH79P2UadrX+2D4Wv7/yxLhC2EZhDIXtnklM8jmEOY1oaA3NcWXZotZbPaYmNnc8M2GKR3MJUjHByiAgICAgujRrbg64VNTggICAgICAgICDlva7x6r9KqPfKtel8GnsicvNKJXRLzFgEBAQEG7OAc/7Oo9LPw2KA6U8WPZIaXlls3MOkKMdRdBVAQaq4ffqaT8+X4aleiue3s5dVytNKdR4gICAgILo0a24OuFTU4ICAgICAgICAg5b2u8eq/Sqj3yrXpfBp7InLzSiV0S8xYBAQEBBe2Vw0DnDzOLf7LE1rPGG0WmOC5tTIDcSSgjcRI8EesFazjp9sM78ujeDfEparD4JZnF0lntc873ZHFoJ67BVjVY4pmtEJPFbbWJZQud6CDVXD59TSfny/DUr0Vz29nLquVppTqPEBAQEBBdGjW3B1wqanBAQEBAQEBAQEHLe13j1X6VUe+Va9L4NPZE5eaUSuiXmLAICAgICAg6H4I/4XB+Kb4jlWdf49kpg5IZmuN7CDVXD59TSfny/DUr0Vz29nLquVppTqPEBAQEBBdGjW3B1wqanBAQEBAQEBAQEHLe13j1X6VUe+Va9L4NPZE5eaUSuiXmLAICAgICAg6H4I/4XB+Kb4jlWdf49kpg5IZmuN7CDVXD59TSfny/DUr0Vz29nLquVppTqPEBAQEBBdGjW3B1wqanBAQEBAQEBAQEHLe13j1X6VUe+Va9L4NPZE5eaUSuiXmLAICAgICAg6H4I/wCFwfim+I5VnX+PZKYOSGZrjewg1Vw+fU0n58vw1K9Fc9vZy6rlaaU6jxAQEBAQXRo1twdcKmpwQEBAQEBAQEBBy3td49V+lVHvlWvS+DT2ROXmlErol5iwCAgICAgIOh+CP+Fwfim+I5VnX+PZKYOSGZrjewg1Vw+fU0f58vw1K9Fc9vZy6rlaaU6jxAQEBAQXRo1twdcKmpwQEBAQEBAQEBBy3td49V+lVHvlWvS+DT2ROXmlErol5iwCAgICD17mk/7cnZu/ZadZTbzQ23J+iopZDoI5STuAjeSfNonW0+sG5Z0ZwbYdLS4fBFM0tks9xYd7c7i4A9diqxq8kZM1rQk8Vd2kRLKFzvUQa44b8KlnpIpY2lwpZS+UAXIY5paXW6ja/UpDo3LWmWYt5ufUVm1e5orjG9I9qsXcjt2VQ8dITYbsqowICAgujRrbg64VNTggICAgICAgICDlva7x6r9KqPfKtel8GnsicvNKJXRLzFgEBAQUd/kf3WLcJIdbRxiw0G4cyp8zO2UxWI2Qu4sdA9iw22QusgqgIKFt1gRjtnaIkk0lKSTckwRkk9ei9Iy3jzlpOOn0Y7whYFSRYbWPjpaZj208ha9sMbXNPSCBcFdGmy3nNXbM8Wl8dIjg57KtCLFgEBBdGjW3B1wqanBAQEBAQEBAQEHLe13j1X6VUe+Va9L4NPZE5eaUSuiXmLAICAgo7/I/usW4EOuI9w8wVOnima8IXXWGS6BdAugXQLoMa4Sv4XW+jSLo0vjU92mTlc1q2IgWAQEF0aNbcHXCpqcEBAQEBAQEBAQct7XePVfpVR75Vr0vg09kTl5pRK6JeYsAgICAg+36YqvvVX+pl/deXUYtvLH4enW2Ppir+91f6mX5k6jF9sHW2Ppir+91f6mX5lnqMX2wdbY+mKv73V/qZf3TqMX2wdbY+mKv73V/qZfmTqMX2wdbY+mKv71V/qZf3TqMX2wdbY+mKv73V/qZf3TqMX2wdbZZJidQ8Fr6mpc1ws5jp5HtcOggmxCRhxx3xWGJy2mNj5V6y0FgEBBdGjW3B1wqanBAQEBAQEBAQEHLe13j1X6VUe+Va9L4NPZE5eaUSuiXmLAICAgICAgICAgICAgICAgILo0a24OuFTU4ICAgICAgICAg5f2tZ/vav0qf3yrXpfBp7IfNP+uUTkXvLy3jIEN4yBDeMgQ3jIEN4yBDeMgQ3jIEN4yBDeMgQ3jIEN4yBDeMgQ3jIEN4yBDeMgQ3jIEN4yBDeXMYjFrP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14" descr="data:image/jpeg;base64,/9j/4AAQSkZJRgABAQAAAQABAAD/2wCEAAkGBxEPEhMQEhIRFRIPEA4SEBAWEhYQEREVFRUZFxYVFRkYKCggGBoxHRUVITEhJSkrLi4uFx8zODMtNygtLisBCgoKDg0OGRAQGy0lICUtKy0vLy03LS0tLy0tMS0tLy0tLS01LS0tLS0tLS0tLTUtLS0tLS0tLS0tLS0tLS0tLf/AABEIANQA7gMBEQACEQEDEQH/xAAcAAEAAQUBAQAAAAAAAAAAAAAABQECBgcIAwT/xABHEAABAwIDAgcMCAUDBQEAAAABAAIDBBEFEiEGMQcTIkFRYZMUFzI0UnF0gZGys9IVM0JUcnOU0TViobHBIyQlFlOCkvEI/8QAGwEBAAIDAQEAAAAAAAAAAAAAAAUGAQIEAwf/xAA3EQEAAgEBBAgFAgUEAwAAAAAAAQIDBBESMTIFExUhM0FhcRQWUVKRNPCBobHR8SJygsEjJDX/2gAMAwEAAhEDEQA/AN4oCDyqHlrSRzAlcevz2wae+SvGIbVjbOx8Hdj+kexUf5l1vp+HR1NVDXu6Wp8ya70/DaMETHcqK1/SPYnzLrfT8MdTVXux/SPYsfMut9PwdRU7sf0j2J8y630/B1NXl9K8oszszC123GYX6lv8w6/Zvd2z2bfDd29snY9O7H9XsWvzLrfT8NepqkInXAPSFe9LknJhreeMw5bRsl6LpYEBAQYC/b6pnkmGHYbJVw0z3xyVBnbTse9ujmxAg5/P1eZBdW8J9NHhrsRaxxe2TiTSPcIphMCA6N177r3JAOnMglsF2innkgjkggaJoHyufHWsnykOIAa0AF7TbwhoNyCahxWnfI6Fk0LpWXzxNka6Rtt92g3CCOwvH8/dBqBBA2CpdAx/dUcokA8Eutbi3HyDqgk6XEYJnPZHLE90RtI1j2vcw9DgN3rQedNjFNK8xR1ED5G3zRtlY54tvu0G6D7kBAQEBAQEBAQEHjV+A78JUd0t+iy/7ZbU5oYjtHjrKNnTI8HIz/J6l840ejtqLekcZTug0NtVfZwiOLWdXVPmeZHuJc7U/sOpWfHjrjru1juXLFhpirFKR3NkbFVXG0rOmMlh9W7+hCrXSWPczz696o9LYur1M/Se9OlcCNRO0OMtpIi7QvdpG3pPSepdej0s577PLzdmh0dtVk2eUcZaumnc95kJOdxuXX1v1K1VpWtYpHBdaY60pFI4Q2ns7A+OnjEjnOeRmcXG5F9QPZZVTWXrbNaaRshSNdkpfPaaRshlUHgjzBfT9B+mx+0Ia3GXquxqICCyVmYEXtcEX6LhBqfYvamHA4ZMOr2zRS089Q6N3FOeypY95c10ZGh3oMZ2hwiR2DV9dNAY312KCqpont/1YmSyAXtzEjf0hBl2L0RjxiKKmYGZcFrGwNYMrWON8uW27UoIfYWXDQMMgFHM7EoZH8dkY+GWnf8AbkqCbXZ1Hr0QQmNx3w/GWkHlbRv0sbkF/MgyyqoYqHGZhTU1mDBJndzxAsEpbuaMv2jYC41QYhs1Ox9fg80baaNgmlY+OCnkiEDns0immeTxkh106L9KDogIKoCAgICAgIPGrqmQsdJI9jGMBc973BjGjpJOgCD4MI2ko6wltNUwSuaLuayRr3AdNhrbrQW4rjlLE7ueSpp2TSBuSF8rGSvzmzcrSbm50Cj+lYmdHliPtltTmhj2LYzht3QVNTSBzdHRyTRte025wTcHVfO9PotbsjJhpbZ9YhIY9TOK22ltksUxHB6N8b6mlrKcxMIa8umYY2OO4cYDYbxoVLYc+prkjDmxTvTw2R3z/BP6bp6NmzNH8YZDsfBFTU75+6YnxPu90rXtMDAy4cc+7SxuepRvSNr5s0Y9yYtHdsnjO3h3f0R/SWvrqrxasbIiGQUdZHOwSRSMkjdfLIxwew2NjYjQ6gqOy4b4rzS8TEx5SjonbwQ9dDQ17Xv42J4gzNfLHK08VbUhxGgtvIK7cc6rSWiu7Mb3fETHF1aXXZNPO3HKPwqlwylY2oNTA9sjy2Kd8sfFlwvyWG+UnQ9ei6c9tdnvOKKTExHfERO3+L31XS+XPGzbsj0ZJPiMMb2RPlia+a/FRl7WvktvyA6u9SjK6fLetrVrMxXj6e6Nm0be9KYXi1POwuhnhkEXJkLJGvEZAuQ6x5J86+p6Ks109In6Q4bcXm3aSiMJqBV03ENcGGfjmcUHH7Oe9r6jRdbD7qGsjnY2WKRkkb7lkjHB7HWNjYjQ6gj1IPoQEFj2jntp08yCpF0AtCC0Ft73bc7zpcoLso6kDL/9QW5Ru033tp7UF4QVQEBAQEBAQaq//Rczm4dE0E2krI2v6wI5HAH1tB9SDIJdnsLhxGkmEogq2wmOCmY9kbahlnC7mWu/n3EbupBqja2ndiMmLYuzN/x1TSRUrh4No3Weeu1gf/ILW0Ras1nzPNKcKkVNPQU1cyKISVU9O98oaMzszDcE84/ZU/oS+fHrMmnvadlYnZH8XRliJrEw+7hAoIf9hhUETIxiFVE+dsbQy8cdg5xtz25/5SvPorNkm2fV5bbdyJiNv7/e1nJHCseaO2cl4jD8cw0nxMVzogd4jfG4D3b+dxXrr6xk1mk1VeFprt94mGK91bVZdwSD/iabzT/Feobp7/6N/wDj/SHpi5GMcHXiGM/nVvwipjpeP/d0vtH9XnTlsxiop+NwLDIybCTEZWX6Mz3i/wDVSWK+50nqLfSsT/KGk+HCWZXPfiOE0szr1OHVFRTTX3vaCDFIOm7La9K8MuDHTSajNj5bxFv7/wA2Ymd6Il93CFhdTh9YWUL2si2ha2GZm4RyFzQ9zN1rgnX+d/Vac0M7dNj2/SHnbjKW2wwCFpwfZ2LNxb5HS1Bb4Tmsa7NI63OSXldbVL8ClTxcVXhrtH4dWTMDSdQxzjY+a4cg2UgtkcGgk7gCT5gg0jtztPXYlhNXUcRA2gfM2KIh7xVNDJgBI77LgXADKALZt5sgyHHdv5qebuKnNCx1LSwSSvqnvaJXOYCIog0jlWtqb79yDNNl8YbidFHUFhZx8ZEkRJux2rXtvpfn1Qa1rdgsNbjVNRCA9zyUM8r4+NlsXtcQHXzXQZrheLuhxI4PHHG2mpsPiljPLMoObKGkk2It1X60GLDhNrDhtHXNp4HzVleaUwjO1pHKyhpuSHEtAubjXcg+t2J1EeI0pq6WndWtwuulcYHSk8h7ssUQLi03sN4Jud6C3Y3hEqq2ohjkGH5Zy4Pp2yPgrKYi5GZsptNu1DBfnQfLU8IuJCKuqmU9GYMNr5Kd5LpBJKxrg2zQDYP1BzHTleDogmKDberjrTT1sMDIpMPfXxOic5z442XJZIXaOdZp1AHrQRGEcKk8klO+RtEaesnbFxMUj3VtKHOytkmB5JF94AFr86DbIQEBAQQu1uzUGKU7qWcOyOIc1zTZ7HDc5pNxf90EHhHB4yGobWTVdTU1EMJhp5JSz/QaQRdoA1dyjqekoPXC9g6aiw6ow5r5HR1InMkjsvGEyNDbiwtcBrbacy5dbnnBgvljyja2rG2diEqtgIH0UNA+efiqaTjGScjPpchp0tblHmVAp01krqr6mtI22jZs7/y6uq2xFUPi9ZTDEoq5plldTQmEDM0RNHKBLdLk8p2t+dduCmW2htgtERvTt9U7p+gr5K7953Z8o/u+yiwWhrp6uojmma+vppIKiGzQA1zQ0vbcau06SvG+t1WlxY8d6RMUnbE/9I7V9GZdPO2/CfPye+EcHgpeLbFX14jhe1zYc7BGbOzFpAbuJvfzrXP0/bNE72Km2fPZLijFs83z4rsLBCKqRlbVU8FUXPqIGFhY4u3huYXF7kW13r10/Td8k0rfFW1q8JemLSWy33MfGXrSbL0NbR0tPC+WOKimErWgtMmcEk8Zcc5JOi8cnSWp02oyXyREzeNnps4d3s9dTor6eYpdKYjsXTz10WJFz2zQZNG5ckmW4aX3F72NtOYBcuHpfLj0ltLsiYn+TwmkTbeTOP7IxYhJSTySSNdRPEkYZls43Bs64OmnMvoeg/TY/aHJbjL3bsrF9InFHPkdL3OKdkZy8XG29yW6Xv4XP9orsarMM2Qipq+oxGOSUPrGNbLByeJuMvKGl78knf8AaKDI0FHC6DWtbwVvfBNRMxCZlFLMZo6bimOyOL81nP8ACcy+ttNbHmQSuLbCyPnNVS1bqeWWCOCoPFMmbI1gs14DvBf1oMqwig7mhjhzvk4toBkebveedzrIIup2bz4jFiPGWMNNJBxWXR2c3zXQfBjexkk1aK+nrJKaR0Hc82VjJC+O9xlz3DXddjzII2k4M2x0lHRioJFDXtrQ/ixd5DichF9N+9BO4psqKiuZXGVzclJNSmNos60hPLa/e1wvp5kEHTcHDzPTSVNa+dlDM2aAGGNkznNN2cbK3lPANvOg9X8HQNJX0ndBtiVZJUl+QXjzOaS0C+vg70EjPsaySsiq3SXbFh7qF0JbpI12a7iebR25BH4HsDLSvhYK+Y0lLIXw0wjYxx1uGSSAZnMHQgzkIKoCAgICDxrPAd+EqO6W/RZf9stqc0ME25jqTFeI/wCmAeOa3wyOm/k9S+f9FzhjJ/r4+SzdD2wRl/8AJHf5fRrnQf4VjW5mewuCvzd1Ou1uojbuzX0JPUoXpTVV2dTH8Vd6Z1tZjqK9/wBWcWUHxVtrfbPFnzSmEgtjiNgzcXO8o/4Vl6O01ceOL8Znz/6W/ojSUxYoyR32t5+n0RWE4nJSyCRh/E3meOgrqz4KZ6btv8O7VaWmox7l/wCE/RtTDqsTxMlAIEjQ4A7wqpmx9XeaT5KNmxThyWpM7djIKfwR5gvqmg/TY/aEbbi9V2NRAQEBAQEBAQEBAQEBAQEBAQEBAQeNX4DvwlR3S36LL7S2pzQiSL+tfLIl3ezFKnYyN1QJGm0J5T4+voHUVLU6UtGHdnm8pTdOmckYNyebyn0/uyqNoAAAsALAcwCibTt75Qs2m07ZXFYhhi+1uzbqktlitxgGV4Jyhw5j51K6DXRhiaX4JnozpKuniaZOXyY7/wBF1fRH/wC6ke1dP6/hL9tab1/DYVDBxcbI/IY1vsCruW+/ebfWVTzZOsyWv9ZT0HgjzBfVdB+mx+0I23GXquxqICAgICAgICAgICAgICAgICAgICCx7A4EHnXjnw1zUnHeO6WYnY8BRM6/aVC/Leh+k/mW/W2O4mdftKfLeh+k/mTrbHcTOv2lZ+W9D9J/MnXWV7iZ1+0p8t6H6T+ZOtsp3Ezr9qfLeh+k/mTrrHcLOv2lPlvQ/SfzJ1tjuJnQfany3ofpP5k66zS+O8JuI09TPBGafJDPLGy8JLsrXEC5vqVd9J0XgjBSI28EbfU2iz4e+zinlU3Yn5l09mYPVp8VY77OKeVTdifmTszB6s/FWO+zinlU3Yn5k7Mwep8VY77OKeVTdifmTszB6nxVjvs4p5VN2B+ZOzMHqfFWO+zinlU3Yn5k7Mwep8VY77OKeVTdifmTszB6nxVjvs4p5VN2B+ZOzMHqfFWO+zinTTdgfmTszB6sfFWO+zinlU3Yn5k7MwerPxVjvs4p5VN2J+ZOzMHqfFWO+zinlU3YH5k7Mwep8VY77OKeVTdifmTszB6nxVjvs4p5VN2B+ZOzMHqfFWO+zinlU3YH5k7Mwep8VY77OKdNN2B+ZOzMHqx8VY77OKeVTdgfmTszB6s/FWO+zinlU3Yn5k7Mwep8VZVnCxih+1TdifmWOzMHq1nVXb/VfSQgICAgICAgIKIOXNrvHqv0qo98q16XwaeyJy80oldEvMWAQEBAQEBAQEBAQEBAQEBAQXRo1twdcKmpwQEBAQEBAQEBBy3td49V+lVHvlWvS+DT2ROXmlErol5iwCAgICAgIPtwnCaisfxdPE+V4tmDRo0HcXE6N9a8suamKNt52N6Y7W4MkfwYYsG5uIjP8onYX+zd/VcsdJYNuzbL1+GsxWuopYHmKaN8cjd7HjK7z9Y6wuzHkreNtZ2vG1Jr3S8Fu1EBAQEBAQXRo1twdcKmpwQEBAQEBAQEBBy3td49V+lVHvlWvS+DT2ROXmlErol5iwCAgICAsj7MHw19XPFTR2D53hjSdQ2+9x8wBPqXlmyRjpN58m9K71oh01s/gcFBC2CBga1o1P2pHc73nnJVUy5LZLb1pSlKRWO5J2Xm3Y5txspFicDmFrRMxrjTzW5TH23X35TYAhdGn1FsN4mODyy44tDmp7C0lrhZzSQ5vkkGxHtVqrbeiJhFzGydiiywICAgICC6NGtuDrhU1OCAgICAgICAgIOW9rvHqv0qo98q16XwaeyJy80oldEvMWAQEBAQFkZdwUStbidPm+0Jmt/EWG39iuDpGJ6idjo0/O6LVaSSqyLSsDlnaWRr6yqczwXVVQR0HlnVW3TRMYq7foiMvNKNXs0EBAQEBBdGjW3B1wqanBAQEBAQEBAQEHLe13j1X6VUe+Va9L4NPZE5eaUSuiXmLAICAgICD0pqh8T2SRuyvjc17HeS5puCtb0i9ZrPBtW2ydrorYnbenxOMDM2OpAHGQE2N+cs8pvm9arGp0t8Nu+O5J48sXhla5nq19wj8IEVHG+np3h9VI1zbtILacHQucR9roHSu7R6O2W223B4ZcsRVoZotp0KyIyeKqAgICAgILo0a24OuFTU4ICAgICAgICAg5b2u8eq/Sqj3yrXpfBp7InLzSiV0S8xYBAQEBZBAQUtu6jcdIPSOhYnvjZLMTMcH2SYpUubkdUVJZuyGeQtt0WuvOMGPjuw235ni+MC2gFh0L1azO3iqsMCAgICAgILo0a24OuFTU4ICAgICAgICAg5b2u8eq/Sqj3yrXpfBp7InLzSiV0S8xYBAQEBBnfB/sAzFoZJnVEkRimMeVrGuBGVrr3d+JRus118F4rEeTqw4YvG2WUd5OH79P2Ua5O1r/bD3+Fr+/8AJ3k4fv0/ZRp2tf7YPha/v/J3kofv0/ZRp2tf7YPha/v/ACd5OH79P2UadrX+2D4Wv7/yxLhC2EZhDIXtnklM8jmEOY1oaA3NcWXZotZbPaYmNnc8M2GKR3MJUjHByiAgICAgujRrbg64VNTggICAgICAgICDlva7x6r9KqPfKtel8GnsicvNKJXRLzFgEBAQEG7OAc/7Oo9LPw2KA6U8WPZIaXlls3MOkKMdRdBVAQaq4ffqaT8+X4aleiue3s5dVytNKdR4gICAgILo0a24OuFTU4ICAgICAgICAg5b2u8eq/Sqj3yrXpfBp7InLzSiV0S8xYBAQEBBe2Vw0DnDzOLf7LE1rPGG0WmOC5tTIDcSSgjcRI8EesFazjp9sM78ujeDfEparD4JZnF0lntc873ZHFoJ67BVjVY4pmtEJPFbbWJZQud6CDVXD59TSfny/DUr0Vz29nLquVppTqPEBAQEBBdGjW3B1wqanBAQEBAQEBAQEHLe13j1X6VUe+Va9L4NPZE5eaUSuiXmLAICAgICAg6H4I/4XB+Kb4jlWdf49kpg5IZmuN7CDVXD59TSfny/DUr0Vz29nLquVppTqPEBAQEBBdGjW3B1wqanBAQEBAQEBAQEHLe13j1X6VUe+Va9L4NPZE5eaUSuiXmLAICAgICAg6H4I/4XB+Kb4jlWdf49kpg5IZmuN7CDVXD59TSfny/DUr0Vz29nLquVppTqPEBAQEBBdGjW3B1wqanBAQEBAQEBAQEHLe13j1X6VUe+Va9L4NPZE5eaUSuiXmLAICAgICAg6H4I/wCFwfim+I5VnX+PZKYOSGZrjewg1Vw+fU0n58vw1K9Fc9vZy6rlaaU6jxAQEBAQXRo1twdcKmpwQEBAQEBAQEBBy3td49V+lVHvlWvS+DT2ROXmlErol5iwCAgICAgIOh+CP+Fwfim+I5VnX+PZKYOSGZrjewg1Vw+fU0f58vw1K9Fc9vZy6rlaaU6jxAQEBAQXRo1twdcKmpwQEBAQEBAQEBBy3td49V+lVHvlWvS+DT2ROXmlErol5iwCAgICD17mk/7cnZu/ZadZTbzQ23J+iopZDoI5STuAjeSfNonW0+sG5Z0ZwbYdLS4fBFM0tks9xYd7c7i4A9diqxq8kZM1rQk8Vd2kRLKFzvUQa44b8KlnpIpY2lwpZS+UAXIY5paXW6ja/UpDo3LWmWYt5ufUVm1e5orjG9I9qsXcjt2VQ8dITYbsqowICAgujRrbg64VNTggICAgICAgICDlva7x6r9KqPfKtel8GnsicvNKJXRLzFgEBAQUd/kf3WLcJIdbRxiw0G4cyp8zO2UxWI2Qu4sdA9iw22QusgqgIKFt1gRjtnaIkk0lKSTckwRkk9ei9Iy3jzlpOOn0Y7whYFSRYbWPjpaZj208ha9sMbXNPSCBcFdGmy3nNXbM8Wl8dIjg57KtCLFgEBBdGjW3B1wqanBAQEBAQEBAQEHLe13j1X6VUe+Va9L4NPZE5eaUSuiXmLAICAgo7/I/usW4EOuI9w8wVOnima8IXXWGS6BdAugXQLoMa4Sv4XW+jSLo0vjU92mTlc1q2IgWAQEF0aNbcHXCpqcEBAQEBAQEBAQct7XePVfpVR75Vr0vg09kTl5pRK6JeYsAgICAg+36YqvvVX+pl/deXUYtvLH4enW2Ppir+91f6mX5k6jF9sHW2Ppir+91f6mX5lnqMX2wdbY+mKv73V/qZf3TqMX2wdbY+mKv73V/qZfmTqMX2wdbY+mKv71V/qZf3TqMX2wdbY+mKv73V/qZf3TqMX2wdbZZJidQ8Fr6mpc1ws5jp5HtcOggmxCRhxx3xWGJy2mNj5V6y0FgEBBdGjW3B1wqanBAQEBAQEBAQEHLe13j1X6VUe+Va9L4NPZE5eaUSuiXmLAICAgICAgICAgICAgICAgILo0a24OuFTU4ICAgICAgICAg5f2tZ/vav0qf3yrXpfBp7IfNP+uUTkXvLy3jIEN4yBDeMgQ3jIEN4yBDeMgQ3jIEN4yBDeMgQ3jIEN4yBDeMgQ3jIEN4yBDeMgQ3jIEN4yBDeXMYjFrP/9k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AutoShape 16" descr="data:image/jpeg;base64,/9j/4AAQSkZJRgABAQAAAQABAAD/2wCEAAkGBxEPEhMQEhIRFRIPEA4SEBAWEhYQEREVFRUZFxYVFRkYKCggGBoxHRUVITEhJSkrLi4uFx8zODMtNygtLisBCgoKDg0OGRAQGy0lICUtKy0vLy03LS0tLy0tMS0tLy0tLS01LS0tLS0tLS0tLTUtLS0tLS0tLS0tLS0tLS0tLf/AABEIANQA7gMBEQACEQEDEQH/xAAcAAEAAQUBAQAAAAAAAAAAAAAABQECBgcIAwT/xABHEAABAwIDAgcMCAUDBQEAAAABAAIDBBEFEiEGMQcTIkFRYZMUFzI0UnF0gZGys9IVM0JUcnOU0TViobHBIyQlFlOCkvEI/8QAGwEBAAIDAQEAAAAAAAAAAAAAAAUGAQIEAwf/xAA3EQEAAgEBBAgFAgUEAwAAAAAAAQIDBBESMTIFExUhM0FhcRQWUVKRNPCBobHR8SJygsEjJDX/2gAMAwEAAhEDEQA/AN4oCDyqHlrSRzAlcevz2wae+SvGIbVjbOx8Hdj+kexUf5l1vp+HR1NVDXu6Wp8ya70/DaMETHcqK1/SPYnzLrfT8MdTVXux/SPYsfMut9PwdRU7sf0j2J8y630/B1NXl9K8oszszC123GYX6lv8w6/Zvd2z2bfDd29snY9O7H9XsWvzLrfT8NepqkInXAPSFe9LknJhreeMw5bRsl6LpYEBAQYC/b6pnkmGHYbJVw0z3xyVBnbTse9ujmxAg5/P1eZBdW8J9NHhrsRaxxe2TiTSPcIphMCA6N177r3JAOnMglsF2innkgjkggaJoHyufHWsnykOIAa0AF7TbwhoNyCahxWnfI6Fk0LpWXzxNka6Rtt92g3CCOwvH8/dBqBBA2CpdAx/dUcokA8Eutbi3HyDqgk6XEYJnPZHLE90RtI1j2vcw9DgN3rQedNjFNK8xR1ED5G3zRtlY54tvu0G6D7kBAQEBAQEBAQEHjV+A78JUd0t+iy/7ZbU5oYjtHjrKNnTI8HIz/J6l840ejtqLekcZTug0NtVfZwiOLWdXVPmeZHuJc7U/sOpWfHjrjru1juXLFhpirFKR3NkbFVXG0rOmMlh9W7+hCrXSWPczz696o9LYur1M/Se9OlcCNRO0OMtpIi7QvdpG3pPSepdej0s577PLzdmh0dtVk2eUcZaumnc95kJOdxuXX1v1K1VpWtYpHBdaY60pFI4Q2ns7A+OnjEjnOeRmcXG5F9QPZZVTWXrbNaaRshSNdkpfPaaRshlUHgjzBfT9B+mx+0Ia3GXquxqICCyVmYEXtcEX6LhBqfYvamHA4ZMOr2zRS089Q6N3FOeypY95c10ZGh3oMZ2hwiR2DV9dNAY312KCqpont/1YmSyAXtzEjf0hBl2L0RjxiKKmYGZcFrGwNYMrWON8uW27UoIfYWXDQMMgFHM7EoZH8dkY+GWnf8AbkqCbXZ1Hr0QQmNx3w/GWkHlbRv0sbkF/MgyyqoYqHGZhTU1mDBJndzxAsEpbuaMv2jYC41QYhs1Ox9fg80baaNgmlY+OCnkiEDns0immeTxkh106L9KDogIKoCAgICAgIPGrqmQsdJI9jGMBc973BjGjpJOgCD4MI2ko6wltNUwSuaLuayRr3AdNhrbrQW4rjlLE7ueSpp2TSBuSF8rGSvzmzcrSbm50Cj+lYmdHliPtltTmhj2LYzht3QVNTSBzdHRyTRte025wTcHVfO9PotbsjJhpbZ9YhIY9TOK22ltksUxHB6N8b6mlrKcxMIa8umYY2OO4cYDYbxoVLYc+prkjDmxTvTw2R3z/BP6bp6NmzNH8YZDsfBFTU75+6YnxPu90rXtMDAy4cc+7SxuepRvSNr5s0Y9yYtHdsnjO3h3f0R/SWvrqrxasbIiGQUdZHOwSRSMkjdfLIxwew2NjYjQ6gqOy4b4rzS8TEx5SjonbwQ9dDQ17Xv42J4gzNfLHK08VbUhxGgtvIK7cc6rSWiu7Mb3fETHF1aXXZNPO3HKPwqlwylY2oNTA9sjy2Kd8sfFlwvyWG+UnQ9ei6c9tdnvOKKTExHfERO3+L31XS+XPGzbsj0ZJPiMMb2RPlia+a/FRl7WvktvyA6u9SjK6fLetrVrMxXj6e6Nm0be9KYXi1POwuhnhkEXJkLJGvEZAuQ6x5J86+p6Ks109In6Q4bcXm3aSiMJqBV03ENcGGfjmcUHH7Oe9r6jRdbD7qGsjnY2WKRkkb7lkjHB7HWNjYjQ6gj1IPoQEFj2jntp08yCpF0AtCC0Ft73bc7zpcoLso6kDL/9QW5Ru033tp7UF4QVQEBAQEBAQaq//Rczm4dE0E2krI2v6wI5HAH1tB9SDIJdnsLhxGkmEogq2wmOCmY9kbahlnC7mWu/n3EbupBqja2ndiMmLYuzN/x1TSRUrh4No3Weeu1gf/ILW0Ras1nzPNKcKkVNPQU1cyKISVU9O98oaMzszDcE84/ZU/oS+fHrMmnvadlYnZH8XRliJrEw+7hAoIf9hhUETIxiFVE+dsbQy8cdg5xtz25/5SvPorNkm2fV5bbdyJiNv7/e1nJHCseaO2cl4jD8cw0nxMVzogd4jfG4D3b+dxXrr6xk1mk1VeFprt94mGK91bVZdwSD/iabzT/Feobp7/6N/wDj/SHpi5GMcHXiGM/nVvwipjpeP/d0vtH9XnTlsxiop+NwLDIybCTEZWX6Mz3i/wDVSWK+50nqLfSsT/KGk+HCWZXPfiOE0szr1OHVFRTTX3vaCDFIOm7La9K8MuDHTSajNj5bxFv7/wA2Ymd6Il93CFhdTh9YWUL2si2ha2GZm4RyFzQ9zN1rgnX+d/Vac0M7dNj2/SHnbjKW2wwCFpwfZ2LNxb5HS1Bb4Tmsa7NI63OSXldbVL8ClTxcVXhrtH4dWTMDSdQxzjY+a4cg2UgtkcGgk7gCT5gg0jtztPXYlhNXUcRA2gfM2KIh7xVNDJgBI77LgXADKALZt5sgyHHdv5qebuKnNCx1LSwSSvqnvaJXOYCIog0jlWtqb79yDNNl8YbidFHUFhZx8ZEkRJux2rXtvpfn1Qa1rdgsNbjVNRCA9zyUM8r4+NlsXtcQHXzXQZrheLuhxI4PHHG2mpsPiljPLMoObKGkk2It1X60GLDhNrDhtHXNp4HzVleaUwjO1pHKyhpuSHEtAubjXcg+t2J1EeI0pq6WndWtwuulcYHSk8h7ssUQLi03sN4Jud6C3Y3hEqq2ohjkGH5Zy4Pp2yPgrKYi5GZsptNu1DBfnQfLU8IuJCKuqmU9GYMNr5Kd5LpBJKxrg2zQDYP1BzHTleDogmKDberjrTT1sMDIpMPfXxOic5z442XJZIXaOdZp1AHrQRGEcKk8klO+RtEaesnbFxMUj3VtKHOytkmB5JF94AFr86DbIQEBAQQu1uzUGKU7qWcOyOIc1zTZ7HDc5pNxf90EHhHB4yGobWTVdTU1EMJhp5JSz/QaQRdoA1dyjqekoPXC9g6aiw6ow5r5HR1InMkjsvGEyNDbiwtcBrbacy5dbnnBgvljyja2rG2diEqtgIH0UNA+efiqaTjGScjPpchp0tblHmVAp01krqr6mtI22jZs7/y6uq2xFUPi9ZTDEoq5plldTQmEDM0RNHKBLdLk8p2t+dduCmW2htgtERvTt9U7p+gr5K7953Z8o/u+yiwWhrp6uojmma+vppIKiGzQA1zQ0vbcau06SvG+t1WlxY8d6RMUnbE/9I7V9GZdPO2/CfPye+EcHgpeLbFX14jhe1zYc7BGbOzFpAbuJvfzrXP0/bNE72Km2fPZLijFs83z4rsLBCKqRlbVU8FUXPqIGFhY4u3huYXF7kW13r10/Td8k0rfFW1q8JemLSWy33MfGXrSbL0NbR0tPC+WOKimErWgtMmcEk8Zcc5JOi8cnSWp02oyXyREzeNnps4d3s9dTor6eYpdKYjsXTz10WJFz2zQZNG5ckmW4aX3F72NtOYBcuHpfLj0ltLsiYn+TwmkTbeTOP7IxYhJSTySSNdRPEkYZls43Bs64OmnMvoeg/TY/aHJbjL3bsrF9InFHPkdL3OKdkZy8XG29yW6Xv4XP9orsarMM2Qipq+oxGOSUPrGNbLByeJuMvKGl78knf8AaKDI0FHC6DWtbwVvfBNRMxCZlFLMZo6bimOyOL81nP8ACcy+ttNbHmQSuLbCyPnNVS1bqeWWCOCoPFMmbI1gs14DvBf1oMqwig7mhjhzvk4toBkebveedzrIIup2bz4jFiPGWMNNJBxWXR2c3zXQfBjexkk1aK+nrJKaR0Hc82VjJC+O9xlz3DXddjzII2k4M2x0lHRioJFDXtrQ/ixd5DichF9N+9BO4psqKiuZXGVzclJNSmNos60hPLa/e1wvp5kEHTcHDzPTSVNa+dlDM2aAGGNkznNN2cbK3lPANvOg9X8HQNJX0ndBtiVZJUl+QXjzOaS0C+vg70EjPsaySsiq3SXbFh7qF0JbpI12a7iebR25BH4HsDLSvhYK+Y0lLIXw0wjYxx1uGSSAZnMHQgzkIKoCAgICDxrPAd+EqO6W/RZf9stqc0ME25jqTFeI/wCmAeOa3wyOm/k9S+f9FzhjJ/r4+SzdD2wRl/8AJHf5fRrnQf4VjW5mewuCvzd1Ou1uojbuzX0JPUoXpTVV2dTH8Vd6Z1tZjqK9/wBWcWUHxVtrfbPFnzSmEgtjiNgzcXO8o/4Vl6O01ceOL8Znz/6W/ojSUxYoyR32t5+n0RWE4nJSyCRh/E3meOgrqz4KZ6btv8O7VaWmox7l/wCE/RtTDqsTxMlAIEjQ4A7wqpmx9XeaT5KNmxThyWpM7djIKfwR5gvqmg/TY/aEbbi9V2NRAQEBAQEBAQEBAQEBAQEBAQEBAQeNX4DvwlR3S36LL7S2pzQiSL+tfLIl3ezFKnYyN1QJGm0J5T4+voHUVLU6UtGHdnm8pTdOmckYNyebyn0/uyqNoAAAsALAcwCibTt75Qs2m07ZXFYhhi+1uzbqktlitxgGV4Jyhw5j51K6DXRhiaX4JnozpKuniaZOXyY7/wBF1fRH/wC6ke1dP6/hL9tab1/DYVDBxcbI/IY1vsCruW+/ebfWVTzZOsyWv9ZT0HgjzBfVdB+mx+0I23GXquxqICAgICAgICAgICAgICAgICAgICCx7A4EHnXjnw1zUnHeO6WYnY8BRM6/aVC/Leh+k/mW/W2O4mdftKfLeh+k/mTrbHcTOv2lZ+W9D9J/MnXWV7iZ1+0p8t6H6T+ZOtsp3Ezr9qfLeh+k/mTrrHcLOv2lPlvQ/SfzJ1tjuJnQfany3ofpP5k66zS+O8JuI09TPBGafJDPLGy8JLsrXEC5vqVd9J0XgjBSI28EbfU2iz4e+zinlU3Yn5l09mYPVp8VY77OKeVTdifmTszB6s/FWO+zinlU3Yn5k7Mwep8VY77OKeVTdifmTszB6nxVjvs4p5VN2B+ZOzMHqfFWO+zinlU3Yn5k7Mwep8VY77OKeVTdifmTszB6nxVjvs4p5VN2B+ZOzMHqfFWO+zinTTdgfmTszB6sfFWO+zinlU3Yn5k7MwerPxVjvs4p5VN2J+ZOzMHqfFWO+zinlU3YH5k7Mwep8VY77OKeVTdifmTszB6nxVjvs4p5VN2B+ZOzMHqfFWO+zinlU3YH5k7Mwep8VY77OKdNN2B+ZOzMHqx8VY77OKeVTdgfmTszB6s/FWO+zinlU3Yn5k7Mwep8VZVnCxih+1TdifmWOzMHq1nVXb/VfSQgICAgICAgIKIOXNrvHqv0qo98q16XwaeyJy80oldEvMWAQEBAQEBAQEBAQEBAQEBAQXRo1twdcKmpwQEBAQEBAQEBBy3td49V+lVHvlWvS+DT2ROXmlErol5iwCAgICAgIPtwnCaisfxdPE+V4tmDRo0HcXE6N9a8suamKNt52N6Y7W4MkfwYYsG5uIjP8onYX+zd/VcsdJYNuzbL1+GsxWuopYHmKaN8cjd7HjK7z9Y6wuzHkreNtZ2vG1Jr3S8Fu1EBAQEBAQXRo1twdcKmpwQEBAQEBAQEBBy3td49V+lVHvlWvS+DT2ROXmlErol5iwCAgICAsj7MHw19XPFTR2D53hjSdQ2+9x8wBPqXlmyRjpN58m9K71oh01s/gcFBC2CBga1o1P2pHc73nnJVUy5LZLb1pSlKRWO5J2Xm3Y5txspFicDmFrRMxrjTzW5TH23X35TYAhdGn1FsN4mODyy44tDmp7C0lrhZzSQ5vkkGxHtVqrbeiJhFzGydiiywICAgICC6NGtuDrhU1OCAgICAgICAgIOW9rvHqv0qo98q16XwaeyJy80oldEvMWAQEBAQFkZdwUStbidPm+0Jmt/EWG39iuDpGJ6idjo0/O6LVaSSqyLSsDlnaWRr6yqczwXVVQR0HlnVW3TRMYq7foiMvNKNXs0EBAQEBBdGjW3B1wqanBAQEBAQEBAQEHLe13j1X6VUe+Va9L4NPZE5eaUSuiXmLAICAgICD0pqh8T2SRuyvjc17HeS5puCtb0i9ZrPBtW2ydrorYnbenxOMDM2OpAHGQE2N+cs8pvm9arGp0t8Nu+O5J48sXhla5nq19wj8IEVHG+np3h9VI1zbtILacHQucR9roHSu7R6O2W223B4ZcsRVoZotp0KyIyeKqAgICAgILo0a24OuFTU4ICAgICAgICAg5b2u8eq/Sqj3yrXpfBp7InLzSiV0S8xYBAQEBZBAQUtu6jcdIPSOhYnvjZLMTMcH2SYpUubkdUVJZuyGeQtt0WuvOMGPjuw235ni+MC2gFh0L1azO3iqsMCAgICAgILo0a24OuFTU4ICAgICAgICAg5b2u8eq/Sqj3yrXpfBp7InLzSiV0S8xYBAQEBBnfB/sAzFoZJnVEkRimMeVrGuBGVrr3d+JRus118F4rEeTqw4YvG2WUd5OH79P2Ua5O1r/bD3+Fr+/8AJ3k4fv0/ZRp2tf7YPha/v/J3kofv0/ZRp2tf7YPha/v/ACd5OH79P2UadrX+2D4Wv7/yxLhC2EZhDIXtnklM8jmEOY1oaA3NcWXZotZbPaYmNnc8M2GKR3MJUjHByiAgICAgujRrbg64VNTggICAgICAgICDlva7x6r9KqPfKtel8GnsicvNKJXRLzFgEBAQEG7OAc/7Oo9LPw2KA6U8WPZIaXlls3MOkKMdRdBVAQaq4ffqaT8+X4aleiue3s5dVytNKdR4gICAgILo0a24OuFTU4ICAgICAgICAg5b2u8eq/Sqj3yrXpfBp7InLzSiV0S8xYBAQEBBe2Vw0DnDzOLf7LE1rPGG0WmOC5tTIDcSSgjcRI8EesFazjp9sM78ujeDfEparD4JZnF0lntc873ZHFoJ67BVjVY4pmtEJPFbbWJZQud6CDVXD59TSfny/DUr0Vz29nLquVppTqPEBAQEBBdGjW3B1wqanBAQEBAQEBAQEHLe13j1X6VUe+Va9L4NPZE5eaUSuiXmLAICAgICAg6H4I/4XB+Kb4jlWdf49kpg5IZmuN7CDVXD59TSfny/DUr0Vz29nLquVppTqPEBAQEBBdGjW3B1wqanBAQEBAQEBAQEHLe13j1X6VUe+Va9L4NPZE5eaUSuiXmLAICAgICAg6H4I/4XB+Kb4jlWdf49kpg5IZmuN7CDVXD59TSfny/DUr0Vz29nLquVppTqPEBAQEBBdGjW3B1wqanBAQEBAQEBAQEHLe13j1X6VUe+Va9L4NPZE5eaUSuiXmLAICAgICAg6H4I/wCFwfim+I5VnX+PZKYOSGZrjewg1Vw+fU0n58vw1K9Fc9vZy6rlaaU6jxAQEBAQXRo1twdcKmpwQEBAQEBAQEBBy3td49V+lVHvlWvS+DT2ROXmlErol5iwCAgICAgIOh+CP+Fwfim+I5VnX+PZKYOSGZrjewg1Vw+fU0f58vw1K9Fc9vZy6rlaaU6jxAQEBAQXRo1twdcKmpwQEBAQEBAQEBBy3td49V+lVHvlWvS+DT2ROXmlErol5iwCAgICD17mk/7cnZu/ZadZTbzQ23J+iopZDoI5STuAjeSfNonW0+sG5Z0ZwbYdLS4fBFM0tks9xYd7c7i4A9diqxq8kZM1rQk8Vd2kRLKFzvUQa44b8KlnpIpY2lwpZS+UAXIY5paXW6ja/UpDo3LWmWYt5ufUVm1e5orjG9I9qsXcjt2VQ8dITYbsqowICAgujRrbg64VNTggICAgICAgICDlva7x6r9KqPfKtel8GnsicvNKJXRLzFgEBAQUd/kf3WLcJIdbRxiw0G4cyp8zO2UxWI2Qu4sdA9iw22QusgqgIKFt1gRjtnaIkk0lKSTckwRkk9ei9Iy3jzlpOOn0Y7whYFSRYbWPjpaZj208ha9sMbXNPSCBcFdGmy3nNXbM8Wl8dIjg57KtCLFgEBBdGjW3B1wqanBAQEBAQEBAQEHLe13j1X6VUe+Va9L4NPZE5eaUSuiXmLAICAgo7/I/usW4EOuI9w8wVOnima8IXXWGS6BdAugXQLoMa4Sv4XW+jSLo0vjU92mTlc1q2IgWAQEF0aNbcHXCpqcEBAQEBAQEBAQct7XePVfpVR75Vr0vg09kTl5pRK6JeYsAgICAg+36YqvvVX+pl/deXUYtvLH4enW2Ppir+91f6mX5k6jF9sHW2Ppir+91f6mX5lnqMX2wdbY+mKv73V/qZf3TqMX2wdbY+mKv73V/qZfmTqMX2wdbY+mKv71V/qZf3TqMX2wdbY+mKv73V/qZf3TqMX2wdbZZJidQ8Fr6mpc1ws5jp5HtcOggmxCRhxx3xWGJy2mNj5V6y0FgEBBdGjW3B1wqanBAQEBAQEBAQEHLe13j1X6VUe+Va9L4NPZE5eaUSuiXmLAICAgICAgICAgICAgICAgILo0a24OuFTU4ICAgICAgICAg5f2tZ/vav0qf3yrXpfBp7IfNP+uUTkXvLy3jIEN4yBDeMgQ3jIEN4yBDeMgQ3jIEN4yBDeMgQ3jIEN4yBDeMgQ3jIEN4yBDeMgQ3jIEN4yBDeXMYjFrP/9k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AutoShape 18" descr="data:image/jpeg;base64,/9j/4AAQSkZJRgABAQAAAQABAAD/2wCEAAkGBxEPEhMQEhIRFRIPEA4SEBAWEhYQEREVFRUZFxYVFRkYKCggGBoxHRUVITEhJSkrLi4uFx8zODMtNygtLisBCgoKDg0OGRAQGy0lICUtKy0vLy03LS0tLy0tMS0tLy0tLS01LS0tLS0tLS0tLTUtLS0tLS0tLS0tLS0tLS0tLf/AABEIANQA7gMBEQACEQEDEQH/xAAcAAEAAQUBAQAAAAAAAAAAAAAABQECBgcIAwT/xABHEAABAwIDAgcMCAUDBQEAAAABAAIDBBEFEiEGMQcTIkFRYZMUFzI0UnF0gZGys9IVM0JUcnOU0TViobHBIyQlFlOCkvEI/8QAGwEBAAIDAQEAAAAAAAAAAAAAAAUGAQIEAwf/xAA3EQEAAgEBBAgFAgUEAwAAAAAAAQIDBBESMTIFExUhM0FhcRQWUVKRNPCBobHR8SJygsEjJDX/2gAMAwEAAhEDEQA/AN4oCDyqHlrSRzAlcevz2wae+SvGIbVjbOx8Hdj+kexUf5l1vp+HR1NVDXu6Wp8ya70/DaMETHcqK1/SPYnzLrfT8MdTVXux/SPYsfMut9PwdRU7sf0j2J8y630/B1NXl9K8oszszC123GYX6lv8w6/Zvd2z2bfDd29snY9O7H9XsWvzLrfT8NepqkInXAPSFe9LknJhreeMw5bRsl6LpYEBAQYC/b6pnkmGHYbJVw0z3xyVBnbTse9ujmxAg5/P1eZBdW8J9NHhrsRaxxe2TiTSPcIphMCA6N177r3JAOnMglsF2innkgjkggaJoHyufHWsnykOIAa0AF7TbwhoNyCahxWnfI6Fk0LpWXzxNka6Rtt92g3CCOwvH8/dBqBBA2CpdAx/dUcokA8Eutbi3HyDqgk6XEYJnPZHLE90RtI1j2vcw9DgN3rQedNjFNK8xR1ED5G3zRtlY54tvu0G6D7kBAQEBAQEBAQEHjV+A78JUd0t+iy/7ZbU5oYjtHjrKNnTI8HIz/J6l840ejtqLekcZTug0NtVfZwiOLWdXVPmeZHuJc7U/sOpWfHjrjru1juXLFhpirFKR3NkbFVXG0rOmMlh9W7+hCrXSWPczz696o9LYur1M/Se9OlcCNRO0OMtpIi7QvdpG3pPSepdej0s577PLzdmh0dtVk2eUcZaumnc95kJOdxuXX1v1K1VpWtYpHBdaY60pFI4Q2ns7A+OnjEjnOeRmcXG5F9QPZZVTWXrbNaaRshSNdkpfPaaRshlUHgjzBfT9B+mx+0Ia3GXquxqICCyVmYEXtcEX6LhBqfYvamHA4ZMOr2zRS089Q6N3FOeypY95c10ZGh3oMZ2hwiR2DV9dNAY312KCqpont/1YmSyAXtzEjf0hBl2L0RjxiKKmYGZcFrGwNYMrWON8uW27UoIfYWXDQMMgFHM7EoZH8dkY+GWnf8AbkqCbXZ1Hr0QQmNx3w/GWkHlbRv0sbkF/MgyyqoYqHGZhTU1mDBJndzxAsEpbuaMv2jYC41QYhs1Ox9fg80baaNgmlY+OCnkiEDns0immeTxkh106L9KDogIKoCAgICAgIPGrqmQsdJI9jGMBc973BjGjpJOgCD4MI2ko6wltNUwSuaLuayRr3AdNhrbrQW4rjlLE7ueSpp2TSBuSF8rGSvzmzcrSbm50Cj+lYmdHliPtltTmhj2LYzht3QVNTSBzdHRyTRte025wTcHVfO9PotbsjJhpbZ9YhIY9TOK22ltksUxHB6N8b6mlrKcxMIa8umYY2OO4cYDYbxoVLYc+prkjDmxTvTw2R3z/BP6bp6NmzNH8YZDsfBFTU75+6YnxPu90rXtMDAy4cc+7SxuepRvSNr5s0Y9yYtHdsnjO3h3f0R/SWvrqrxasbIiGQUdZHOwSRSMkjdfLIxwew2NjYjQ6gqOy4b4rzS8TEx5SjonbwQ9dDQ17Xv42J4gzNfLHK08VbUhxGgtvIK7cc6rSWiu7Mb3fETHF1aXXZNPO3HKPwqlwylY2oNTA9sjy2Kd8sfFlwvyWG+UnQ9ei6c9tdnvOKKTExHfERO3+L31XS+XPGzbsj0ZJPiMMb2RPlia+a/FRl7WvktvyA6u9SjK6fLetrVrMxXj6e6Nm0be9KYXi1POwuhnhkEXJkLJGvEZAuQ6x5J86+p6Ks109In6Q4bcXm3aSiMJqBV03ENcGGfjmcUHH7Oe9r6jRdbD7qGsjnY2WKRkkb7lkjHB7HWNjYjQ6gj1IPoQEFj2jntp08yCpF0AtCC0Ft73bc7zpcoLso6kDL/9QW5Ru033tp7UF4QVQEBAQEBAQaq//Rczm4dE0E2krI2v6wI5HAH1tB9SDIJdnsLhxGkmEogq2wmOCmY9kbahlnC7mWu/n3EbupBqja2ndiMmLYuzN/x1TSRUrh4No3Weeu1gf/ILW0Ras1nzPNKcKkVNPQU1cyKISVU9O98oaMzszDcE84/ZU/oS+fHrMmnvadlYnZH8XRliJrEw+7hAoIf9hhUETIxiFVE+dsbQy8cdg5xtz25/5SvPorNkm2fV5bbdyJiNv7/e1nJHCseaO2cl4jD8cw0nxMVzogd4jfG4D3b+dxXrr6xk1mk1VeFprt94mGK91bVZdwSD/iabzT/Feobp7/6N/wDj/SHpi5GMcHXiGM/nVvwipjpeP/d0vtH9XnTlsxiop+NwLDIybCTEZWX6Mz3i/wDVSWK+50nqLfSsT/KGk+HCWZXPfiOE0szr1OHVFRTTX3vaCDFIOm7La9K8MuDHTSajNj5bxFv7/wA2Ymd6Il93CFhdTh9YWUL2si2ha2GZm4RyFzQ9zN1rgnX+d/Vac0M7dNj2/SHnbjKW2wwCFpwfZ2LNxb5HS1Bb4Tmsa7NI63OSXldbVL8ClTxcVXhrtH4dWTMDSdQxzjY+a4cg2UgtkcGgk7gCT5gg0jtztPXYlhNXUcRA2gfM2KIh7xVNDJgBI77LgXADKALZt5sgyHHdv5qebuKnNCx1LSwSSvqnvaJXOYCIog0jlWtqb79yDNNl8YbidFHUFhZx8ZEkRJux2rXtvpfn1Qa1rdgsNbjVNRCA9zyUM8r4+NlsXtcQHXzXQZrheLuhxI4PHHG2mpsPiljPLMoObKGkk2It1X60GLDhNrDhtHXNp4HzVleaUwjO1pHKyhpuSHEtAubjXcg+t2J1EeI0pq6WndWtwuulcYHSk8h7ssUQLi03sN4Jud6C3Y3hEqq2ohjkGH5Zy4Pp2yPgrKYi5GZsptNu1DBfnQfLU8IuJCKuqmU9GYMNr5Kd5LpBJKxrg2zQDYP1BzHTleDogmKDberjrTT1sMDIpMPfXxOic5z442XJZIXaOdZp1AHrQRGEcKk8klO+RtEaesnbFxMUj3VtKHOytkmB5JF94AFr86DbIQEBAQQu1uzUGKU7qWcOyOIc1zTZ7HDc5pNxf90EHhHB4yGobWTVdTU1EMJhp5JSz/QaQRdoA1dyjqekoPXC9g6aiw6ow5r5HR1InMkjsvGEyNDbiwtcBrbacy5dbnnBgvljyja2rG2diEqtgIH0UNA+efiqaTjGScjPpchp0tblHmVAp01krqr6mtI22jZs7/y6uq2xFUPi9ZTDEoq5plldTQmEDM0RNHKBLdLk8p2t+dduCmW2htgtERvTt9U7p+gr5K7953Z8o/u+yiwWhrp6uojmma+vppIKiGzQA1zQ0vbcau06SvG+t1WlxY8d6RMUnbE/9I7V9GZdPO2/CfPye+EcHgpeLbFX14jhe1zYc7BGbOzFpAbuJvfzrXP0/bNE72Km2fPZLijFs83z4rsLBCKqRlbVU8FUXPqIGFhY4u3huYXF7kW13r10/Td8k0rfFW1q8JemLSWy33MfGXrSbL0NbR0tPC+WOKimErWgtMmcEk8Zcc5JOi8cnSWp02oyXyREzeNnps4d3s9dTor6eYpdKYjsXTz10WJFz2zQZNG5ckmW4aX3F72NtOYBcuHpfLj0ltLsiYn+TwmkTbeTOP7IxYhJSTySSNdRPEkYZls43Bs64OmnMvoeg/TY/aHJbjL3bsrF9InFHPkdL3OKdkZy8XG29yW6Xv4XP9orsarMM2Qipq+oxGOSUPrGNbLByeJuMvKGl78knf8AaKDI0FHC6DWtbwVvfBNRMxCZlFLMZo6bimOyOL81nP8ACcy+ttNbHmQSuLbCyPnNVS1bqeWWCOCoPFMmbI1gs14DvBf1oMqwig7mhjhzvk4toBkebveedzrIIup2bz4jFiPGWMNNJBxWXR2c3zXQfBjexkk1aK+nrJKaR0Hc82VjJC+O9xlz3DXddjzII2k4M2x0lHRioJFDXtrQ/ixd5DichF9N+9BO4psqKiuZXGVzclJNSmNos60hPLa/e1wvp5kEHTcHDzPTSVNa+dlDM2aAGGNkznNN2cbK3lPANvOg9X8HQNJX0ndBtiVZJUl+QXjzOaS0C+vg70EjPsaySsiq3SXbFh7qF0JbpI12a7iebR25BH4HsDLSvhYK+Y0lLIXw0wjYxx1uGSSAZnMHQgzkIKoCAgICDxrPAd+EqO6W/RZf9stqc0ME25jqTFeI/wCmAeOa3wyOm/k9S+f9FzhjJ/r4+SzdD2wRl/8AJHf5fRrnQf4VjW5mewuCvzd1Ou1uojbuzX0JPUoXpTVV2dTH8Vd6Z1tZjqK9/wBWcWUHxVtrfbPFnzSmEgtjiNgzcXO8o/4Vl6O01ceOL8Znz/6W/ojSUxYoyR32t5+n0RWE4nJSyCRh/E3meOgrqz4KZ6btv8O7VaWmox7l/wCE/RtTDqsTxMlAIEjQ4A7wqpmx9XeaT5KNmxThyWpM7djIKfwR5gvqmg/TY/aEbbi9V2NRAQEBAQEBAQEBAQEBAQEBAQEBAQeNX4DvwlR3S36LL7S2pzQiSL+tfLIl3ezFKnYyN1QJGm0J5T4+voHUVLU6UtGHdnm8pTdOmckYNyebyn0/uyqNoAAAsALAcwCibTt75Qs2m07ZXFYhhi+1uzbqktlitxgGV4Jyhw5j51K6DXRhiaX4JnozpKuniaZOXyY7/wBF1fRH/wC6ke1dP6/hL9tab1/DYVDBxcbI/IY1vsCruW+/ebfWVTzZOsyWv9ZT0HgjzBfVdB+mx+0I23GXquxqICAgICAgICAgICAgICAgICAgICCx7A4EHnXjnw1zUnHeO6WYnY8BRM6/aVC/Leh+k/mW/W2O4mdftKfLeh+k/mTrbHcTOv2lZ+W9D9J/MnXWV7iZ1+0p8t6H6T+ZOtsp3Ezr9qfLeh+k/mTrrHcLOv2lPlvQ/SfzJ1tjuJnQfany3ofpP5k66zS+O8JuI09TPBGafJDPLGy8JLsrXEC5vqVd9J0XgjBSI28EbfU2iz4e+zinlU3Yn5l09mYPVp8VY77OKeVTdifmTszB6s/FWO+zinlU3Yn5k7Mwep8VY77OKeVTdifmTszB6nxVjvs4p5VN2B+ZOzMHqfFWO+zinlU3Yn5k7Mwep8VY77OKeVTdifmTszB6nxVjvs4p5VN2B+ZOzMHqfFWO+zinTTdgfmTszB6sfFWO+zinlU3Yn5k7MwerPxVjvs4p5VN2J+ZOzMHqfFWO+zinlU3YH5k7Mwep8VY77OKeVTdifmTszB6nxVjvs4p5VN2B+ZOzMHqfFWO+zinlU3YH5k7Mwep8VY77OKdNN2B+ZOzMHqx8VY77OKeVTdgfmTszB6s/FWO+zinlU3Yn5k7Mwep8VZVnCxih+1TdifmWOzMHq1nVXb/VfSQgICAgICAgIKIOXNrvHqv0qo98q16XwaeyJy80oldEvMWAQEBAQEBAQEBAQEBAQEBAQXRo1twdcKmpwQEBAQEBAQEBBy3td49V+lVHvlWvS+DT2ROXmlErol5iwCAgICAgIPtwnCaisfxdPE+V4tmDRo0HcXE6N9a8suamKNt52N6Y7W4MkfwYYsG5uIjP8onYX+zd/VcsdJYNuzbL1+GsxWuopYHmKaN8cjd7HjK7z9Y6wuzHkreNtZ2vG1Jr3S8Fu1EBAQEBAQXRo1twdcKmpwQEBAQEBAQEBBy3td49V+lVHvlWvS+DT2ROXmlErol5iwCAgICAsj7MHw19XPFTR2D53hjSdQ2+9x8wBPqXlmyRjpN58m9K71oh01s/gcFBC2CBga1o1P2pHc73nnJVUy5LZLb1pSlKRWO5J2Xm3Y5txspFicDmFrRMxrjTzW5TH23X35TYAhdGn1FsN4mODyy44tDmp7C0lrhZzSQ5vkkGxHtVqrbeiJhFzGydiiywICAgICC6NGtuDrhU1OCAgICAgICAgIOW9rvHqv0qo98q16XwaeyJy80oldEvMWAQEBAQFkZdwUStbidPm+0Jmt/EWG39iuDpGJ6idjo0/O6LVaSSqyLSsDlnaWRr6yqczwXVVQR0HlnVW3TRMYq7foiMvNKNXs0EBAQEBBdGjW3B1wqanBAQEBAQEBAQEHLe13j1X6VUe+Va9L4NPZE5eaUSuiXmLAICAgICD0pqh8T2SRuyvjc17HeS5puCtb0i9ZrPBtW2ydrorYnbenxOMDM2OpAHGQE2N+cs8pvm9arGp0t8Nu+O5J48sXhla5nq19wj8IEVHG+np3h9VI1zbtILacHQucR9roHSu7R6O2W223B4ZcsRVoZotp0KyIyeKqAgICAgILo0a24OuFTU4ICAgICAgICAg5b2u8eq/Sqj3yrXpfBp7InLzSiV0S8xYBAQEBZBAQUtu6jcdIPSOhYnvjZLMTMcH2SYpUubkdUVJZuyGeQtt0WuvOMGPjuw235ni+MC2gFh0L1azO3iqsMCAgICAgILo0a24OuFTU4ICAgICAgICAg5b2u8eq/Sqj3yrXpfBp7InLzSiV0S8xYBAQEBBnfB/sAzFoZJnVEkRimMeVrGuBGVrr3d+JRus118F4rEeTqw4YvG2WUd5OH79P2Ua5O1r/bD3+Fr+/8AJ3k4fv0/ZRp2tf7YPha/v/J3kofv0/ZRp2tf7YPha/v/ACd5OH79P2UadrX+2D4Wv7/yxLhC2EZhDIXtnklM8jmEOY1oaA3NcWXZotZbPaYmNnc8M2GKR3MJUjHByiAgICAgujRrbg64VNTggICAgICAgICDlva7x6r9KqPfKtel8GnsicvNKJXRLzFgEBAQEG7OAc/7Oo9LPw2KA6U8WPZIaXlls3MOkKMdRdBVAQaq4ffqaT8+X4aleiue3s5dVytNKdR4gICAgILo0a24OuFTU4ICAgICAgICAg5b2u8eq/Sqj3yrXpfBp7InLzSiV0S8xYBAQEBBe2Vw0DnDzOLf7LE1rPGG0WmOC5tTIDcSSgjcRI8EesFazjp9sM78ujeDfEparD4JZnF0lntc873ZHFoJ67BVjVY4pmtEJPFbbWJZQud6CDVXD59TSfny/DUr0Vz29nLquVppTqPEBAQEBBdGjW3B1wqanBAQEBAQEBAQEHLe13j1X6VUe+Va9L4NPZE5eaUSuiXmLAICAgICAg6H4I/4XB+Kb4jlWdf49kpg5IZmuN7CDVXD59TSfny/DUr0Vz29nLquVppTqPEBAQEBBdGjW3B1wqanBAQEBAQEBAQEHLe13j1X6VUe+Va9L4NPZE5eaUSuiXmLAICAgICAg6H4I/4XB+Kb4jlWdf49kpg5IZmuN7CDVXD59TSfny/DUr0Vz29nLquVppTqPEBAQEBBdGjW3B1wqanBAQEBAQEBAQEHLe13j1X6VUe+Va9L4NPZE5eaUSuiXmLAICAgICAg6H4I/wCFwfim+I5VnX+PZKYOSGZrjewg1Vw+fU0n58vw1K9Fc9vZy6rlaaU6jxAQEBAQXRo1twdcKmpwQEBAQEBAQEBBy3td49V+lVHvlWvS+DT2ROXmlErol5iwCAgICAgIOh+CP+Fwfim+I5VnX+PZKYOSGZrjewg1Vw+fU0f58vw1K9Fc9vZy6rlaaU6jxAQEBAQXRo1twdcKmpwQEBAQEBAQEBBy3td49V+lVHvlWvS+DT2ROXmlErol5iwCAgICD17mk/7cnZu/ZadZTbzQ23J+iopZDoI5STuAjeSfNonW0+sG5Z0ZwbYdLS4fBFM0tks9xYd7c7i4A9diqxq8kZM1rQk8Vd2kRLKFzvUQa44b8KlnpIpY2lwpZS+UAXIY5paXW6ja/UpDo3LWmWYt5ufUVm1e5orjG9I9qsXcjt2VQ8dITYbsqowICAgujRrbg64VNTggICAgICAgICDlva7x6r9KqPfKtel8GnsicvNKJXRLzFgEBAQUd/kf3WLcJIdbRxiw0G4cyp8zO2UxWI2Qu4sdA9iw22QusgqgIKFt1gRjtnaIkk0lKSTckwRkk9ei9Iy3jzlpOOn0Y7whYFSRYbWPjpaZj208ha9sMbXNPSCBcFdGmy3nNXbM8Wl8dIjg57KtCLFgEBBdGjW3B1wqanBAQEBAQEBAQEHLe13j1X6VUe+Va9L4NPZE5eaUSuiXmLAICAgo7/I/usW4EOuI9w8wVOnima8IXXWGS6BdAugXQLoMa4Sv4XW+jSLo0vjU92mTlc1q2IgWAQEF0aNbcHXCpqcEBAQEBAQEBAQct7XePVfpVR75Vr0vg09kTl5pRK6JeYsAgICAg+36YqvvVX+pl/deXUYtvLH4enW2Ppir+91f6mX5k6jF9sHW2Ppir+91f6mX5lnqMX2wdbY+mKv73V/qZf3TqMX2wdbY+mKv73V/qZfmTqMX2wdbY+mKv71V/qZf3TqMX2wdbY+mKv73V/qZf3TqMX2wdbZZJidQ8Fr6mpc1ws5jp5HtcOggmxCRhxx3xWGJy2mNj5V6y0FgEBBdGjW3B1wqanBAQEBAQEBAQEHLe13j1X6VUe+Va9L4NPZE5eaUSuiXmLAICAgICAgICAgICAgICAgILo0a24OuFTU4ICAgICAgICAg5f2tZ/vav0qf3yrXpfBp7IfNP+uUTkXvLy3jIEN4yBDeMgQ3jIEN4yBDeMgQ3jIEN4yBDeMgQ3jIEN4yBDeMgQ3jIEN4yBDeMgQ3jIEN4yBDeXMYjFrP/9k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6" name="AutoShape 20" descr="data:image/jpeg;base64,/9j/4AAQSkZJRgABAQAAAQABAAD/2wCEAAkGBxEPEhMQEhIRFRIPEA4SEBAWEhYQEREVFRUZFxYVFRkYKCggGBoxHRUVITEhJSkrLi4uFx8zODMtNygtLisBCgoKDg0OGRAQGy0lICUtKy0vLy03LS0tLy0tMS0tLy0tLS01LS0tLS0tLS0tLTUtLS0tLS0tLS0tLS0tLS0tLf/AABEIANQA7gMBEQACEQEDEQH/xAAcAAEAAQUBAQAAAAAAAAAAAAAABQECBgcIAwT/xABHEAABAwIDAgcMCAUDBQEAAAABAAIDBBEFEiEGMQcTIkFRYZMUFzI0UnF0gZGys9IVM0JUcnOU0TViobHBIyQlFlOCkvEI/8QAGwEBAAIDAQEAAAAAAAAAAAAAAAUGAQIEAwf/xAA3EQEAAgEBBAgFAgUEAwAAAAAAAQIDBBESMTIFExUhM0FhcRQWUVKRNPCBobHR8SJygsEjJDX/2gAMAwEAAhEDEQA/AN4oCDyqHlrSRzAlcevz2wae+SvGIbVjbOx8Hdj+kexUf5l1vp+HR1NVDXu6Wp8ya70/DaMETHcqK1/SPYnzLrfT8MdTVXux/SPYsfMut9PwdRU7sf0j2J8y630/B1NXl9K8oszszC123GYX6lv8w6/Zvd2z2bfDd29snY9O7H9XsWvzLrfT8NepqkInXAPSFe9LknJhreeMw5bRsl6LpYEBAQYC/b6pnkmGHYbJVw0z3xyVBnbTse9ujmxAg5/P1eZBdW8J9NHhrsRaxxe2TiTSPcIphMCA6N177r3JAOnMglsF2innkgjkggaJoHyufHWsnykOIAa0AF7TbwhoNyCahxWnfI6Fk0LpWXzxNka6Rtt92g3CCOwvH8/dBqBBA2CpdAx/dUcokA8Eutbi3HyDqgk6XEYJnPZHLE90RtI1j2vcw9DgN3rQedNjFNK8xR1ED5G3zRtlY54tvu0G6D7kBAQEBAQEBAQEHjV+A78JUd0t+iy/7ZbU5oYjtHjrKNnTI8HIz/J6l840ejtqLekcZTug0NtVfZwiOLWdXVPmeZHuJc7U/sOpWfHjrjru1juXLFhpirFKR3NkbFVXG0rOmMlh9W7+hCrXSWPczz696o9LYur1M/Se9OlcCNRO0OMtpIi7QvdpG3pPSepdej0s577PLzdmh0dtVk2eUcZaumnc95kJOdxuXX1v1K1VpWtYpHBdaY60pFI4Q2ns7A+OnjEjnOeRmcXG5F9QPZZVTWXrbNaaRshSNdkpfPaaRshlUHgjzBfT9B+mx+0Ia3GXquxqICCyVmYEXtcEX6LhBqfYvamHA4ZMOr2zRS089Q6N3FOeypY95c10ZGh3oMZ2hwiR2DV9dNAY312KCqpont/1YmSyAXtzEjf0hBl2L0RjxiKKmYGZcFrGwNYMrWON8uW27UoIfYWXDQMMgFHM7EoZH8dkY+GWnf8AbkqCbXZ1Hr0QQmNx3w/GWkHlbRv0sbkF/MgyyqoYqHGZhTU1mDBJndzxAsEpbuaMv2jYC41QYhs1Ox9fg80baaNgmlY+OCnkiEDns0immeTxkh106L9KDogIKoCAgICAgIPGrqmQsdJI9jGMBc973BjGjpJOgCD4MI2ko6wltNUwSuaLuayRr3AdNhrbrQW4rjlLE7ueSpp2TSBuSF8rGSvzmzcrSbm50Cj+lYmdHliPtltTmhj2LYzht3QVNTSBzdHRyTRte025wTcHVfO9PotbsjJhpbZ9YhIY9TOK22ltksUxHB6N8b6mlrKcxMIa8umYY2OO4cYDYbxoVLYc+prkjDmxTvTw2R3z/BP6bp6NmzNH8YZDsfBFTU75+6YnxPu90rXtMDAy4cc+7SxuepRvSNr5s0Y9yYtHdsnjO3h3f0R/SWvrqrxasbIiGQUdZHOwSRSMkjdfLIxwew2NjYjQ6gqOy4b4rzS8TEx5SjonbwQ9dDQ17Xv42J4gzNfLHK08VbUhxGgtvIK7cc6rSWiu7Mb3fETHF1aXXZNPO3HKPwqlwylY2oNTA9sjy2Kd8sfFlwvyWG+UnQ9ei6c9tdnvOKKTExHfERO3+L31XS+XPGzbsj0ZJPiMMb2RPlia+a/FRl7WvktvyA6u9SjK6fLetrVrMxXj6e6Nm0be9KYXi1POwuhnhkEXJkLJGvEZAuQ6x5J86+p6Ks109In6Q4bcXm3aSiMJqBV03ENcGGfjmcUHH7Oe9r6jRdbD7qGsjnY2WKRkkb7lkjHB7HWNjYjQ6gj1IPoQEFj2jntp08yCpF0AtCC0Ft73bc7zpcoLso6kDL/9QW5Ru033tp7UF4QVQEBAQEBAQaq//Rczm4dE0E2krI2v6wI5HAH1tB9SDIJdnsLhxGkmEogq2wmOCmY9kbahlnC7mWu/n3EbupBqja2ndiMmLYuzN/x1TSRUrh4No3Weeu1gf/ILW0Ras1nzPNKcKkVNPQU1cyKISVU9O98oaMzszDcE84/ZU/oS+fHrMmnvadlYnZH8XRliJrEw+7hAoIf9hhUETIxiFVE+dsbQy8cdg5xtz25/5SvPorNkm2fV5bbdyJiNv7/e1nJHCseaO2cl4jD8cw0nxMVzogd4jfG4D3b+dxXrr6xk1mk1VeFprt94mGK91bVZdwSD/iabzT/Feobp7/6N/wDj/SHpi5GMcHXiGM/nVvwipjpeP/d0vtH9XnTlsxiop+NwLDIybCTEZWX6Mz3i/wDVSWK+50nqLfSsT/KGk+HCWZXPfiOE0szr1OHVFRTTX3vaCDFIOm7La9K8MuDHTSajNj5bxFv7/wA2Ymd6Il93CFhdTh9YWUL2si2ha2GZm4RyFzQ9zN1rgnX+d/Vac0M7dNj2/SHnbjKW2wwCFpwfZ2LNxb5HS1Bb4Tmsa7NI63OSXldbVL8ClTxcVXhrtH4dWTMDSdQxzjY+a4cg2UgtkcGgk7gCT5gg0jtztPXYlhNXUcRA2gfM2KIh7xVNDJgBI77LgXADKALZt5sgyHHdv5qebuKnNCx1LSwSSvqnvaJXOYCIog0jlWtqb79yDNNl8YbidFHUFhZx8ZEkRJux2rXtvpfn1Qa1rdgsNbjVNRCA9zyUM8r4+NlsXtcQHXzXQZrheLuhxI4PHHG2mpsPiljPLMoObKGkk2It1X60GLDhNrDhtHXNp4HzVleaUwjO1pHKyhpuSHEtAubjXcg+t2J1EeI0pq6WndWtwuulcYHSk8h7ssUQLi03sN4Jud6C3Y3hEqq2ohjkGH5Zy4Pp2yPgrKYi5GZsptNu1DBfnQfLU8IuJCKuqmU9GYMNr5Kd5LpBJKxrg2zQDYP1BzHTleDogmKDberjrTT1sMDIpMPfXxOic5z442XJZIXaOdZp1AHrQRGEcKk8klO+RtEaesnbFxMUj3VtKHOytkmB5JF94AFr86DbIQEBAQQu1uzUGKU7qWcOyOIc1zTZ7HDc5pNxf90EHhHB4yGobWTVdTU1EMJhp5JSz/QaQRdoA1dyjqekoPXC9g6aiw6ow5r5HR1InMkjsvGEyNDbiwtcBrbacy5dbnnBgvljyja2rG2diEqtgIH0UNA+efiqaTjGScjPpchp0tblHmVAp01krqr6mtI22jZs7/y6uq2xFUPi9ZTDEoq5plldTQmEDM0RNHKBLdLk8p2t+dduCmW2htgtERvTt9U7p+gr5K7953Z8o/u+yiwWhrp6uojmma+vppIKiGzQA1zQ0vbcau06SvG+t1WlxY8d6RMUnbE/9I7V9GZdPO2/CfPye+EcHgpeLbFX14jhe1zYc7BGbOzFpAbuJvfzrXP0/bNE72Km2fPZLijFs83z4rsLBCKqRlbVU8FUXPqIGFhY4u3huYXF7kW13r10/Td8k0rfFW1q8JemLSWy33MfGXrSbL0NbR0tPC+WOKimErWgtMmcEk8Zcc5JOi8cnSWp02oyXyREzeNnps4d3s9dTor6eYpdKYjsXTz10WJFz2zQZNG5ckmW4aX3F72NtOYBcuHpfLj0ltLsiYn+TwmkTbeTOP7IxYhJSTySSNdRPEkYZls43Bs64OmnMvoeg/TY/aHJbjL3bsrF9InFHPkdL3OKdkZy8XG29yW6Xv4XP9orsarMM2Qipq+oxGOSUPrGNbLByeJuMvKGl78knf8AaKDI0FHC6DWtbwVvfBNRMxCZlFLMZo6bimOyOL81nP8ACcy+ttNbHmQSuLbCyPnNVS1bqeWWCOCoPFMmbI1gs14DvBf1oMqwig7mhjhzvk4toBkebveedzrIIup2bz4jFiPGWMNNJBxWXR2c3zXQfBjexkk1aK+nrJKaR0Hc82VjJC+O9xlz3DXddjzII2k4M2x0lHRioJFDXtrQ/ixd5DichF9N+9BO4psqKiuZXGVzclJNSmNos60hPLa/e1wvp5kEHTcHDzPTSVNa+dlDM2aAGGNkznNN2cbK3lPANvOg9X8HQNJX0ndBtiVZJUl+QXjzOaS0C+vg70EjPsaySsiq3SXbFh7qF0JbpI12a7iebR25BH4HsDLSvhYK+Y0lLIXw0wjYxx1uGSSAZnMHQgzkIKoCAgICDxrPAd+EqO6W/RZf9stqc0ME25jqTFeI/wCmAeOa3wyOm/k9S+f9FzhjJ/r4+SzdD2wRl/8AJHf5fRrnQf4VjW5mewuCvzd1Ou1uojbuzX0JPUoXpTVV2dTH8Vd6Z1tZjqK9/wBWcWUHxVtrfbPFnzSmEgtjiNgzcXO8o/4Vl6O01ceOL8Znz/6W/ojSUxYoyR32t5+n0RWE4nJSyCRh/E3meOgrqz4KZ6btv8O7VaWmox7l/wCE/RtTDqsTxMlAIEjQ4A7wqpmx9XeaT5KNmxThyWpM7djIKfwR5gvqmg/TY/aEbbi9V2NRAQEBAQEBAQEBAQEBAQEBAQEBAQeNX4DvwlR3S36LL7S2pzQiSL+tfLIl3ezFKnYyN1QJGm0J5T4+voHUVLU6UtGHdnm8pTdOmckYNyebyn0/uyqNoAAAsALAcwCibTt75Qs2m07ZXFYhhi+1uzbqktlitxgGV4Jyhw5j51K6DXRhiaX4JnozpKuniaZOXyY7/wBF1fRH/wC6ke1dP6/hL9tab1/DYVDBxcbI/IY1vsCruW+/ebfWVTzZOsyWv9ZT0HgjzBfVdB+mx+0I23GXquxqICAgICAgICAgICAgICAgICAgICCx7A4EHnXjnw1zUnHeO6WYnY8BRM6/aVC/Leh+k/mW/W2O4mdftKfLeh+k/mTrbHcTOv2lZ+W9D9J/MnXWV7iZ1+0p8t6H6T+ZOtsp3Ezr9qfLeh+k/mTrrHcLOv2lPlvQ/SfzJ1tjuJnQfany3ofpP5k66zS+O8JuI09TPBGafJDPLGy8JLsrXEC5vqVd9J0XgjBSI28EbfU2iz4e+zinlU3Yn5l09mYPVp8VY77OKeVTdifmTszB6s/FWO+zinlU3Yn5k7Mwep8VY77OKeVTdifmTszB6nxVjvs4p5VN2B+ZOzMHqfFWO+zinlU3Yn5k7Mwep8VY77OKeVTdifmTszB6nxVjvs4p5VN2B+ZOzMHqfFWO+zinTTdgfmTszB6sfFWO+zinlU3Yn5k7MwerPxVjvs4p5VN2J+ZOzMHqfFWO+zinlU3YH5k7Mwep8VY77OKeVTdifmTszB6nxVjvs4p5VN2B+ZOzMHqfFWO+zinlU3YH5k7Mwep8VY77OKdNN2B+ZOzMHqx8VY77OKeVTdgfmTszB6s/FWO+zinlU3Yn5k7Mwep8VZVnCxih+1TdifmWOzMHq1nVXb/VfSQgICAgICAgIKIOXNrvHqv0qo98q16XwaeyJy80oldEvMWAQEBAQEBAQEBAQEBAQEBAQXRo1twdcKmpwQEBAQEBAQEBBy3td49V+lVHvlWvS+DT2ROXmlErol5iwCAgICAgIPtwnCaisfxdPE+V4tmDRo0HcXE6N9a8suamKNt52N6Y7W4MkfwYYsG5uIjP8onYX+zd/VcsdJYNuzbL1+GsxWuopYHmKaN8cjd7HjK7z9Y6wuzHkreNtZ2vG1Jr3S8Fu1EBAQEBAQXRo1twdcKmpwQEBAQEBAQEBBy3td49V+lVHvlWvS+DT2ROXmlErol5iwCAgICAsj7MHw19XPFTR2D53hjSdQ2+9x8wBPqXlmyRjpN58m9K71oh01s/gcFBC2CBga1o1P2pHc73nnJVUy5LZLb1pSlKRWO5J2Xm3Y5txspFicDmFrRMxrjTzW5TH23X35TYAhdGn1FsN4mODyy44tDmp7C0lrhZzSQ5vkkGxHtVqrbeiJhFzGydiiywICAgICC6NGtuDrhU1OCAgICAgICAgIOW9rvHqv0qo98q16XwaeyJy80oldEvMWAQEBAQFkZdwUStbidPm+0Jmt/EWG39iuDpGJ6idjo0/O6LVaSSqyLSsDlnaWRr6yqczwXVVQR0HlnVW3TRMYq7foiMvNKNXs0EBAQEBBdGjW3B1wqanBAQEBAQEBAQEHLe13j1X6VUe+Va9L4NPZE5eaUSuiXmLAICAgICD0pqh8T2SRuyvjc17HeS5puCtb0i9ZrPBtW2ydrorYnbenxOMDM2OpAHGQE2N+cs8pvm9arGp0t8Nu+O5J48sXhla5nq19wj8IEVHG+np3h9VI1zbtILacHQucR9roHSu7R6O2W223B4ZcsRVoZotp0KyIyeKqAgICAgILo0a24OuFTU4ICAgICAgICAg5b2u8eq/Sqj3yrXpfBp7InLzSiV0S8xYBAQEBZBAQUtu6jcdIPSOhYnvjZLMTMcH2SYpUubkdUVJZuyGeQtt0WuvOMGPjuw235ni+MC2gFh0L1azO3iqsMCAgICAgILo0a24OuFTU4ICAgICAgICAg5b2u8eq/Sqj3yrXpfBp7InLzSiV0S8xYBAQEBBnfB/sAzFoZJnVEkRimMeVrGuBGVrr3d+JRus118F4rEeTqw4YvG2WUd5OH79P2Ua5O1r/bD3+Fr+/8AJ3k4fv0/ZRp2tf7YPha/v/J3kofv0/ZRp2tf7YPha/v/ACd5OH79P2UadrX+2D4Wv7/yxLhC2EZhDIXtnklM8jmEOY1oaA3NcWXZotZbPaYmNnc8M2GKR3MJUjHByiAgICAgujRrbg64VNTggICAgICAgICDlva7x6r9KqPfKtel8GnsicvNKJXRLzFgEBAQEG7OAc/7Oo9LPw2KA6U8WPZIaXlls3MOkKMdRdBVAQaq4ffqaT8+X4aleiue3s5dVytNKdR4gICAgILo0a24OuFTU4ICAgICAgICAg5b2u8eq/Sqj3yrXpfBp7InLzSiV0S8xYBAQEBBe2Vw0DnDzOLf7LE1rPGG0WmOC5tTIDcSSgjcRI8EesFazjp9sM78ujeDfEparD4JZnF0lntc873ZHFoJ67BVjVY4pmtEJPFbbWJZQud6CDVXD59TSfny/DUr0Vz29nLquVppTqPEBAQEBBdGjW3B1wqanBAQEBAQEBAQEHLe13j1X6VUe+Va9L4NPZE5eaUSuiXmLAICAgICAg6H4I/4XB+Kb4jlWdf49kpg5IZmuN7CDVXD59TSfny/DUr0Vz29nLquVppTqPEBAQEBBdGjW3B1wqanBAQEBAQEBAQEHLe13j1X6VUe+Va9L4NPZE5eaUSuiXmLAICAgICAg6H4I/4XB+Kb4jlWdf49kpg5IZmuN7CDVXD59TSfny/DUr0Vz29nLquVppTqPEBAQEBBdGjW3B1wqanBAQEBAQEBAQEHLe13j1X6VUe+Va9L4NPZE5eaUSuiXmLAICAgICAg6H4I/wCFwfim+I5VnX+PZKYOSGZrjewg1Vw+fU0n58vw1K9Fc9vZy6rlaaU6jxAQEBAQXRo1twdcKmpwQEBAQEBAQEBBy3td49V+lVHvlWvS+DT2ROXmlErol5iwCAgICAgIOh+CP+Fwfim+I5VnX+PZKYOSGZrjewg1Vw+fU0f58vw1K9Fc9vZy6rlaaU6jxAQEBAQXRo1twdcKmpwQEBAQEBAQEBBy3td49V+lVHvlWvS+DT2ROXmlErol5iwCAgICD17mk/7cnZu/ZadZTbzQ23J+iopZDoI5STuAjeSfNonW0+sG5Z0ZwbYdLS4fBFM0tks9xYd7c7i4A9diqxq8kZM1rQk8Vd2kRLKFzvUQa44b8KlnpIpY2lwpZS+UAXIY5paXW6ja/UpDo3LWmWYt5ufUVm1e5orjG9I9qsXcjt2VQ8dITYbsqowICAgujRrbg64VNTggICAgICAgICDlva7x6r9KqPfKtel8GnsicvNKJXRLzFgEBAQUd/kf3WLcJIdbRxiw0G4cyp8zO2UxWI2Qu4sdA9iw22QusgqgIKFt1gRjtnaIkk0lKSTckwRkk9ei9Iy3jzlpOOn0Y7whYFSRYbWPjpaZj208ha9sMbXNPSCBcFdGmy3nNXbM8Wl8dIjg57KtCLFgEBBdGjW3B1wqanBAQEBAQEBAQEHLe13j1X6VUe+Va9L4NPZE5eaUSuiXmLAICAgo7/I/usW4EOuI9w8wVOnima8IXXWGS6BdAugXQLoMa4Sv4XW+jSLo0vjU92mTlc1q2IgWAQEF0aNbcHXCpqcEBAQEBAQEBAQct7XePVfpVR75Vr0vg09kTl5pRK6JeYsAgICAg+36YqvvVX+pl/deXUYtvLH4enW2Ppir+91f6mX5k6jF9sHW2Ppir+91f6mX5lnqMX2wdbY+mKv73V/qZf3TqMX2wdbY+mKv73V/qZfmTqMX2wdbY+mKv71V/qZf3TqMX2wdbY+mKv73V/qZf3TqMX2wdbZZJidQ8Fr6mpc1ws5jp5HtcOggmxCRhxx3xWGJy2mNj5V6y0FgEBBdGjW3B1wqanBAQEBAQEBAQEHLe13j1X6VUe+Va9L4NPZE5eaUSuiXmLAICAgICAgICAgICAgICAgILo0a24OuFTU4ICAgICAgICAg5f2tZ/vav0qf3yrXpfBp7IfNP+uUTkXvLy3jIEN4yBDeMgQ3jIEN4yBDeMgQ3jIEN4yBDeMgQ3jIEN4yBDeMgQ3jIEN4yBDeMgQ3jIEN4yBDeXMYjFrP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Resultado de imagen de diputacio de barcelon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051" y="4272929"/>
            <a:ext cx="2738663" cy="13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91" y="4484223"/>
            <a:ext cx="968478" cy="968478"/>
          </a:xfrm>
          <a:prstGeom prst="rect">
            <a:avLst/>
          </a:prstGeom>
        </p:spPr>
      </p:pic>
      <p:pic>
        <p:nvPicPr>
          <p:cNvPr id="1026" name="Picture 2" descr="Resultado de imagen de defensa forestal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63" y="4428979"/>
            <a:ext cx="905173" cy="10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02" y="4450703"/>
            <a:ext cx="1162517" cy="103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 descr="Resultado de imagen de xanasca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71" y="4723368"/>
            <a:ext cx="2005148" cy="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asics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917" y="3140958"/>
            <a:ext cx="1458161" cy="5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user\Desktop\logo512_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-assets.alltrails.com/uploads/photo/image/22431526/extra_large_43503c28a1c9658a18ba629b80bde5e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5999"/>
            <a:ext cx="12191999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92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esktop\logo512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48" y="1652148"/>
            <a:ext cx="3553704" cy="355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5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900346" y="365995"/>
            <a:ext cx="11118543" cy="6503874"/>
            <a:chOff x="1420062" y="773849"/>
            <a:chExt cx="10009199" cy="5854955"/>
          </a:xfrm>
        </p:grpSpPr>
        <p:pic>
          <p:nvPicPr>
            <p:cNvPr id="6" name="Imagen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088" y="773849"/>
              <a:ext cx="2035567" cy="2036788"/>
            </a:xfrm>
            <a:prstGeom prst="rect">
              <a:avLst/>
            </a:prstGeom>
          </p:spPr>
        </p:pic>
        <p:pic>
          <p:nvPicPr>
            <p:cNvPr id="7" name="Imagen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076" y="1226871"/>
              <a:ext cx="1358664" cy="1358664"/>
            </a:xfrm>
            <a:prstGeom prst="rect">
              <a:avLst/>
            </a:prstGeom>
          </p:spPr>
        </p:pic>
        <p:pic>
          <p:nvPicPr>
            <p:cNvPr id="8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388" y="1129483"/>
              <a:ext cx="1456052" cy="1456052"/>
            </a:xfrm>
            <a:prstGeom prst="rect">
              <a:avLst/>
            </a:prstGeom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7309" y="3241113"/>
              <a:ext cx="3441952" cy="2998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062" y="3241113"/>
              <a:ext cx="2935911" cy="292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570" y="3241113"/>
              <a:ext cx="2697606" cy="3387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8 Elipse"/>
            <p:cNvSpPr/>
            <p:nvPr/>
          </p:nvSpPr>
          <p:spPr>
            <a:xfrm>
              <a:off x="3249227" y="3355770"/>
              <a:ext cx="568171" cy="4527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15 Elipse"/>
            <p:cNvSpPr/>
            <p:nvPr/>
          </p:nvSpPr>
          <p:spPr>
            <a:xfrm>
              <a:off x="6482180" y="3355770"/>
              <a:ext cx="568171" cy="4527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10024373" y="3419393"/>
              <a:ext cx="692818" cy="4527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" name="10 Conector recto"/>
            <p:cNvCxnSpPr/>
            <p:nvPr/>
          </p:nvCxnSpPr>
          <p:spPr>
            <a:xfrm>
              <a:off x="2370338" y="5042527"/>
              <a:ext cx="57094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"/>
            <p:cNvCxnSpPr/>
            <p:nvPr/>
          </p:nvCxnSpPr>
          <p:spPr>
            <a:xfrm>
              <a:off x="5699463" y="5088394"/>
              <a:ext cx="4925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0 Conector recto"/>
            <p:cNvCxnSpPr/>
            <p:nvPr/>
          </p:nvCxnSpPr>
          <p:spPr>
            <a:xfrm>
              <a:off x="9085175" y="4850177"/>
              <a:ext cx="69025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17 Rectángulo"/>
          <p:cNvSpPr/>
          <p:nvPr/>
        </p:nvSpPr>
        <p:spPr>
          <a:xfrm>
            <a:off x="838200" y="5264468"/>
            <a:ext cx="7056650" cy="1593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23 Rectángulo"/>
          <p:cNvSpPr/>
          <p:nvPr/>
        </p:nvSpPr>
        <p:spPr>
          <a:xfrm>
            <a:off x="7894849" y="5134263"/>
            <a:ext cx="4124039" cy="1375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13</a:t>
            </a:fld>
            <a:endParaRPr lang="es-ES_tradnl"/>
          </a:p>
        </p:txBody>
      </p:sp>
      <p:pic>
        <p:nvPicPr>
          <p:cNvPr id="22" name="Picture 3" descr="C:\Users\user\Desktop\logo512_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2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71" y="309822"/>
            <a:ext cx="7089057" cy="559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601231" y="6010191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Quicksand Light" pitchFamily="2" charset="0"/>
                <a:hlinkClick r:id="rId3"/>
              </a:rPr>
              <a:t>https://www.feec.cat/refugis/</a:t>
            </a:r>
            <a:endParaRPr lang="es-ES" dirty="0">
              <a:latin typeface="Quicksand Light" pitchFamily="2" charset="0"/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14</a:t>
            </a:fld>
            <a:endParaRPr lang="es-ES_tradnl"/>
          </a:p>
        </p:txBody>
      </p:sp>
      <p:pic>
        <p:nvPicPr>
          <p:cNvPr id="7" name="Picture 3" descr="C:\Users\user\Desktop\logo512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9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88" y="599830"/>
            <a:ext cx="9150138" cy="517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447710" y="6004834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Quicksand Light" pitchFamily="2" charset="0"/>
                <a:hlinkClick r:id="rId3"/>
              </a:rPr>
              <a:t>https://www.mountain-huts.net/</a:t>
            </a:r>
            <a:endParaRPr lang="es-ES" dirty="0">
              <a:latin typeface="Quicksand Light" pitchFamily="2" charset="0"/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15</a:t>
            </a:fld>
            <a:endParaRPr lang="es-ES_tradnl"/>
          </a:p>
        </p:txBody>
      </p:sp>
      <p:pic>
        <p:nvPicPr>
          <p:cNvPr id="7" name="Picture 3" descr="C:\Users\user\Desktop\logo512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13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15" name="Picture 3" descr="C:\Users\user\Desktop\logo512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13" y="789650"/>
            <a:ext cx="5209214" cy="2258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35" y="789649"/>
            <a:ext cx="5017902" cy="218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79" y="3642383"/>
            <a:ext cx="5077732" cy="234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73" y="3559947"/>
            <a:ext cx="4539137" cy="267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4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802" y="4236474"/>
            <a:ext cx="5059366" cy="1728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17</a:t>
            </a:fld>
            <a:endParaRPr lang="es-ES_tradnl"/>
          </a:p>
        </p:txBody>
      </p:sp>
      <p:pic>
        <p:nvPicPr>
          <p:cNvPr id="15" name="Picture 3" descr="C:\Users\user\Desktop\logo512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8" y="460160"/>
            <a:ext cx="4985606" cy="276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03" y="424648"/>
            <a:ext cx="5218862" cy="300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5" descr="Gráfico de respuestas de formularios. Título de la pregunta: ¿Qué funciones consideras más útiles en una app de montaña? / Which functionalities do you think are more useful in a hiking app?. Número de respuestas: 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Gráfico de respuestas de formularios. Título de la pregunta: ¿Qué funciones consideras más útiles en una app de montaña? / Which functionalities do you think are more useful in a hiking app?. Número de respuestas: 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9" descr="Gráfico de respuestas de formularios. Título de la pregunta: ¿Qué funciones consideras más útiles en una app de montaña? / Which functionalities do you think are more useful in a hiking app?. Número de respuestas: 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3686837"/>
            <a:ext cx="4993643" cy="232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045413" y="5892232"/>
            <a:ext cx="1521383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Mapas offline / Offline </a:t>
            </a:r>
            <a:r>
              <a:rPr lang="es-ES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maps</a:t>
            </a:r>
            <a:endParaRPr lang="es-ES" sz="65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658236" y="5892232"/>
            <a:ext cx="234370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Rutas</a:t>
            </a:r>
            <a:r>
              <a:rPr lang="en-US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predeterminadas</a:t>
            </a:r>
            <a:r>
              <a:rPr lang="en-US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/ Already made routes</a:t>
            </a:r>
            <a:endParaRPr lang="es-ES" sz="65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852244" y="5892232"/>
            <a:ext cx="1554162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Buscador</a:t>
            </a:r>
            <a:r>
              <a:rPr lang="en-US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refugios</a:t>
            </a:r>
            <a:r>
              <a:rPr lang="en-US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/ Shelter finder</a:t>
            </a:r>
            <a:endParaRPr lang="es-ES" sz="65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751938" y="5892232"/>
            <a:ext cx="1584324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Opiniones de usuarios / </a:t>
            </a:r>
            <a:r>
              <a:rPr lang="es-ES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User</a:t>
            </a:r>
            <a:r>
              <a:rPr lang="es-ES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opinions</a:t>
            </a:r>
            <a:endParaRPr lang="es-ES" sz="65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9539554" y="5892232"/>
            <a:ext cx="2003424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Crecimiento</a:t>
            </a:r>
            <a:r>
              <a:rPr lang="en-US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colaborativo</a:t>
            </a:r>
            <a:r>
              <a:rPr lang="en-US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/ Collaborative growing</a:t>
            </a:r>
            <a:endParaRPr lang="es-ES" sz="65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1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399034" y="2919257"/>
            <a:ext cx="539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OPEN HUTS</a:t>
            </a:r>
            <a:endParaRPr lang="es-ES_tradnl" sz="6000" cap="small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0" y="4639538"/>
            <a:ext cx="1648146" cy="16481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10" y="481888"/>
            <a:ext cx="1358664" cy="13586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82" y="1493625"/>
            <a:ext cx="1456052" cy="14560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47" y="3933300"/>
            <a:ext cx="1855770" cy="123354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5593020" y="631944"/>
            <a:ext cx="598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Interacción</a:t>
            </a:r>
            <a:r>
              <a:rPr lang="es-E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 entre usuarios</a:t>
            </a:r>
            <a:endParaRPr lang="es-ES_tradnl" sz="36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910952" y="4242336"/>
            <a:ext cx="566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Localización de refugios</a:t>
            </a:r>
            <a:endParaRPr lang="es-ES_tradnl" sz="36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917304" y="1835408"/>
            <a:ext cx="465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Mapas sin conexión</a:t>
            </a:r>
            <a:endParaRPr lang="es-ES_tradnl" sz="36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78210" y="3038872"/>
            <a:ext cx="509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Planificación de rutas</a:t>
            </a:r>
            <a:endParaRPr lang="es-ES_tradnl" sz="36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161104" y="5445800"/>
            <a:ext cx="5415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Reserva de alojamiento</a:t>
            </a:r>
            <a:endParaRPr lang="es-ES_tradnl" sz="36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100" name="Picture 4" descr="C:\Users\user\Desktop\Sin título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3" y="2300838"/>
            <a:ext cx="2122397" cy="21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Open </a:t>
            </a:r>
            <a:r>
              <a:rPr lang="es-ES" dirty="0" err="1" smtClean="0"/>
              <a:t>Huts</a:t>
            </a:r>
            <a:r>
              <a:rPr lang="es-ES" dirty="0" smtClean="0"/>
              <a:t> 2019</a:t>
            </a:r>
            <a:endParaRPr lang="es-ES_tradnl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2</a:t>
            </a:fld>
            <a:endParaRPr lang="es-ES_tradnl"/>
          </a:p>
        </p:txBody>
      </p:sp>
      <p:pic>
        <p:nvPicPr>
          <p:cNvPr id="18" name="Picture 3" descr="C:\Users\user\Desktop\logo512_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1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0" y="4639538"/>
            <a:ext cx="1648146" cy="16481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10" y="481888"/>
            <a:ext cx="1358664" cy="13586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82" y="1493625"/>
            <a:ext cx="1456052" cy="14560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47" y="3933300"/>
            <a:ext cx="1855770" cy="1233541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6375114" y="2967895"/>
            <a:ext cx="539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OPEN</a:t>
            </a:r>
            <a:r>
              <a:rPr lang="es-ES_tradnl" sz="60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 HUTS</a:t>
            </a:r>
            <a:endParaRPr lang="es-ES_tradnl" sz="60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Forma libre 3"/>
          <p:cNvSpPr/>
          <p:nvPr/>
        </p:nvSpPr>
        <p:spPr>
          <a:xfrm>
            <a:off x="5204956" y="481888"/>
            <a:ext cx="1070197" cy="5927194"/>
          </a:xfrm>
          <a:custGeom>
            <a:avLst/>
            <a:gdLst>
              <a:gd name="connsiteX0" fmla="*/ 39256 w 1070197"/>
              <a:gd name="connsiteY0" fmla="*/ 0 h 5927194"/>
              <a:gd name="connsiteX1" fmla="*/ 460597 w 1070197"/>
              <a:gd name="connsiteY1" fmla="*/ 161365 h 5927194"/>
              <a:gd name="connsiteX2" fmla="*/ 586103 w 1070197"/>
              <a:gd name="connsiteY2" fmla="*/ 806823 h 5927194"/>
              <a:gd name="connsiteX3" fmla="*/ 747468 w 1070197"/>
              <a:gd name="connsiteY3" fmla="*/ 2707341 h 5927194"/>
              <a:gd name="connsiteX4" fmla="*/ 1070197 w 1070197"/>
              <a:gd name="connsiteY4" fmla="*/ 3083859 h 5927194"/>
              <a:gd name="connsiteX5" fmla="*/ 828150 w 1070197"/>
              <a:gd name="connsiteY5" fmla="*/ 3218329 h 5927194"/>
              <a:gd name="connsiteX6" fmla="*/ 765397 w 1070197"/>
              <a:gd name="connsiteY6" fmla="*/ 3621741 h 5927194"/>
              <a:gd name="connsiteX7" fmla="*/ 532315 w 1070197"/>
              <a:gd name="connsiteY7" fmla="*/ 5531223 h 5927194"/>
              <a:gd name="connsiteX8" fmla="*/ 39256 w 1070197"/>
              <a:gd name="connsiteY8" fmla="*/ 5862918 h 592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0197" h="5927194">
                <a:moveTo>
                  <a:pt x="39256" y="0"/>
                </a:moveTo>
                <a:cubicBezTo>
                  <a:pt x="204356" y="13447"/>
                  <a:pt x="369456" y="26895"/>
                  <a:pt x="460597" y="161365"/>
                </a:cubicBezTo>
                <a:cubicBezTo>
                  <a:pt x="551738" y="295836"/>
                  <a:pt x="538291" y="382494"/>
                  <a:pt x="586103" y="806823"/>
                </a:cubicBezTo>
                <a:cubicBezTo>
                  <a:pt x="633915" y="1231152"/>
                  <a:pt x="666786" y="2327835"/>
                  <a:pt x="747468" y="2707341"/>
                </a:cubicBezTo>
                <a:cubicBezTo>
                  <a:pt x="828150" y="3086847"/>
                  <a:pt x="1032844" y="2998694"/>
                  <a:pt x="1070197" y="3083859"/>
                </a:cubicBezTo>
                <a:cubicBezTo>
                  <a:pt x="989515" y="3128682"/>
                  <a:pt x="878950" y="3128682"/>
                  <a:pt x="828150" y="3218329"/>
                </a:cubicBezTo>
                <a:cubicBezTo>
                  <a:pt x="777350" y="3307976"/>
                  <a:pt x="814703" y="3236259"/>
                  <a:pt x="765397" y="3621741"/>
                </a:cubicBezTo>
                <a:cubicBezTo>
                  <a:pt x="716091" y="4007223"/>
                  <a:pt x="653338" y="5157694"/>
                  <a:pt x="532315" y="5531223"/>
                </a:cubicBezTo>
                <a:cubicBezTo>
                  <a:pt x="411292" y="5904752"/>
                  <a:pt x="-151991" y="6010835"/>
                  <a:pt x="39256" y="586291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/>
          <p:cNvSpPr/>
          <p:nvPr/>
        </p:nvSpPr>
        <p:spPr>
          <a:xfrm>
            <a:off x="4940917" y="6059877"/>
            <a:ext cx="328156" cy="340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3</a:t>
            </a:fld>
            <a:endParaRPr lang="es-ES_tradnl"/>
          </a:p>
        </p:txBody>
      </p:sp>
      <p:pic>
        <p:nvPicPr>
          <p:cNvPr id="14" name="Picture 4" descr="C:\Users\user\Desktop\Sin título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3" y="2300838"/>
            <a:ext cx="2122397" cy="21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user\Desktop\logo512_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399034" y="643070"/>
            <a:ext cx="539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EQUIPO</a:t>
            </a:r>
            <a:endParaRPr lang="es-ES_tradnl" sz="60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708774" y="4426679"/>
            <a:ext cx="29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Omar Olmedo</a:t>
            </a:r>
            <a:endParaRPr lang="es-ES_tradnl" sz="32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774783" y="3541024"/>
            <a:ext cx="274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Anna </a:t>
            </a:r>
            <a:r>
              <a:rPr lang="es-ES_tradnl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Manent</a:t>
            </a:r>
            <a:endParaRPr lang="es-ES_tradnl" sz="32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599045" y="5304426"/>
            <a:ext cx="3334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Mariana Heredia</a:t>
            </a:r>
            <a:endParaRPr lang="es-ES_tradnl" sz="32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82998" y="5304426"/>
            <a:ext cx="2943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Jean C</a:t>
            </a:r>
            <a:r>
              <a:rPr lang="es-E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órdova</a:t>
            </a:r>
            <a:endParaRPr lang="es-ES_tradnl" sz="32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54910" y="3541024"/>
            <a:ext cx="3288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Nacho </a:t>
            </a:r>
            <a:r>
              <a:rPr lang="es-ES_tradnl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Iacovino</a:t>
            </a:r>
            <a:endParaRPr lang="es-ES_tradnl" sz="32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611808" y="3541024"/>
            <a:ext cx="274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V</a:t>
            </a:r>
            <a:r>
              <a:rPr lang="es-E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íctor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 Matilla</a:t>
            </a:r>
            <a:endParaRPr lang="es-ES_tradnl" sz="3200" dirty="0">
              <a:solidFill>
                <a:schemeClr val="tx1">
                  <a:lumMod val="85000"/>
                  <a:lumOff val="15000"/>
                </a:schemeClr>
              </a:solidFill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07129" y="2273504"/>
            <a:ext cx="3599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  <a:ea typeface="Helvetica Neue Light" charset="0"/>
                <a:cs typeface="Helvetica Neue Light" charset="0"/>
              </a:rPr>
              <a:t>PROGRAMA</a:t>
            </a:r>
            <a:endParaRPr lang="es-ES_tradnl" sz="3200" b="1" dirty="0">
              <a:solidFill>
                <a:schemeClr val="tx1">
                  <a:lumMod val="50000"/>
                  <a:lumOff val="50000"/>
                </a:schemeClr>
              </a:solidFill>
              <a:latin typeface="Quicksand Light" pitchFamily="2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8067436" y="2273504"/>
            <a:ext cx="341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  <a:ea typeface="Helvetica Neue Light" charset="0"/>
                <a:cs typeface="Helvetica Neue Light" charset="0"/>
              </a:rPr>
              <a:t>M</a:t>
            </a:r>
            <a:r>
              <a:rPr lang="es-E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  <a:ea typeface="Helvetica Neue Light" charset="0"/>
                <a:cs typeface="Helvetica Neue Light" charset="0"/>
              </a:rPr>
              <a:t>ÁRKETING</a:t>
            </a:r>
            <a:endParaRPr lang="es-ES_tradnl" sz="3200" b="1" dirty="0">
              <a:solidFill>
                <a:schemeClr val="tx1">
                  <a:lumMod val="50000"/>
                  <a:lumOff val="50000"/>
                </a:schemeClr>
              </a:solidFill>
              <a:latin typeface="Quicksand Light" pitchFamily="2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128244" y="2273504"/>
            <a:ext cx="223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  <a:ea typeface="Helvetica Neue Light" charset="0"/>
                <a:cs typeface="Helvetica Neue Light" charset="0"/>
              </a:rPr>
              <a:t>DISEÑO</a:t>
            </a:r>
            <a:endParaRPr lang="es-ES_tradnl" sz="3200" b="1" dirty="0">
              <a:solidFill>
                <a:schemeClr val="tx1">
                  <a:lumMod val="50000"/>
                  <a:lumOff val="50000"/>
                </a:schemeClr>
              </a:solidFill>
              <a:latin typeface="Quicksand Light" pitchFamily="2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6" name="1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17" name="1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4</a:t>
            </a:fld>
            <a:endParaRPr lang="es-ES_tradnl"/>
          </a:p>
        </p:txBody>
      </p:sp>
      <p:pic>
        <p:nvPicPr>
          <p:cNvPr id="19" name="Picture 3" descr="C:\Users\user\Desktop\logo512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6"/>
          <p:cNvSpPr txBox="1"/>
          <p:nvPr/>
        </p:nvSpPr>
        <p:spPr>
          <a:xfrm>
            <a:off x="6370468" y="4426679"/>
            <a:ext cx="3334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Quicksand Light" pitchFamily="2" charset="0"/>
                <a:ea typeface="Helvetica Neue Thin" charset="0"/>
                <a:cs typeface="Helvetica Neue Thin" charset="0"/>
              </a:rPr>
              <a:t>Robert Termes</a:t>
            </a:r>
          </a:p>
        </p:txBody>
      </p:sp>
    </p:spTree>
    <p:extLst>
      <p:ext uri="{BB962C8B-B14F-4D97-AF65-F5344CB8AC3E}">
        <p14:creationId xmlns:p14="http://schemas.microsoft.com/office/powerpoint/2010/main" val="115838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3"/>
          <p:cNvSpPr txBox="1"/>
          <p:nvPr/>
        </p:nvSpPr>
        <p:spPr>
          <a:xfrm>
            <a:off x="3399034" y="643070"/>
            <a:ext cx="539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TARGET</a:t>
            </a:r>
            <a:endParaRPr lang="es-ES_tradnl" sz="60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CuadroTexto 8"/>
          <p:cNvSpPr txBox="1"/>
          <p:nvPr/>
        </p:nvSpPr>
        <p:spPr>
          <a:xfrm>
            <a:off x="1766656" y="5170799"/>
            <a:ext cx="4329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Emily (20 años)</a:t>
            </a:r>
          </a:p>
          <a:p>
            <a:pPr algn="ctr"/>
            <a:endParaRPr lang="es-ES_tradnl" sz="32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096000" y="5170799"/>
            <a:ext cx="4329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Pablo (32 años)</a:t>
            </a:r>
          </a:p>
          <a:p>
            <a:pPr algn="ctr"/>
            <a:endParaRPr lang="es-ES_tradnl" sz="32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5</a:t>
            </a:fld>
            <a:endParaRPr lang="es-ES_tradnl"/>
          </a:p>
        </p:txBody>
      </p:sp>
      <p:pic>
        <p:nvPicPr>
          <p:cNvPr id="2050" name="Picture 2" descr="https://instagram.fmad3-6.fna.fbcdn.net/vp/226d10c4dee462590924a21267da8455/5DCC7466/t51.2885-15/sh0.08/e35/s640x640/18812623_1452983754764874_2870010225086169088_n.jpg?_nc_ht=instagram.fmad3-6.fna.fbcdn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67" y="1952490"/>
            <a:ext cx="3191009" cy="31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09" y="1952490"/>
            <a:ext cx="3194050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 descr="C:\Users\user\Desktop\logo512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7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98609" y="502089"/>
            <a:ext cx="539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DESARROLLO</a:t>
            </a:r>
            <a:endParaRPr lang="es-ES_tradnl" sz="60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039" name="Picture 15" descr="C:\Users\user\Desktop\Omar TF Android\Open Huts\design\idea_logo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19" y="3820503"/>
            <a:ext cx="2028402" cy="147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user\Desktop\Omar TF Android\Open Huts\design\logo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31" y="1959511"/>
            <a:ext cx="2289249" cy="230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5 Conector recto de flecha"/>
          <p:cNvCxnSpPr/>
          <p:nvPr/>
        </p:nvCxnSpPr>
        <p:spPr>
          <a:xfrm>
            <a:off x="5095047" y="3631963"/>
            <a:ext cx="150406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6</a:t>
            </a:fld>
            <a:endParaRPr lang="es-ES_tradnl"/>
          </a:p>
        </p:txBody>
      </p:sp>
      <p:pic>
        <p:nvPicPr>
          <p:cNvPr id="10" name="Picture 3" descr="C:\Users\user\Desktop\logo512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64" y="2152674"/>
            <a:ext cx="2958578" cy="295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user\Desktop\logo512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89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Omar TF Android\Open Huts\design\conce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5" y="1534676"/>
            <a:ext cx="3000116" cy="48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Omar TF Android\Open Huts\design\ap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78" y="1910429"/>
            <a:ext cx="1161908" cy="20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Omar TF Android\Open Huts\design\ap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42" y="1910429"/>
            <a:ext cx="1161908" cy="20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Omar TF Android\Open Huts\design\app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737" y="1910429"/>
            <a:ext cx="1161908" cy="20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Omar TF Android\Open Huts\design\app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737" y="4119253"/>
            <a:ext cx="1161908" cy="20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Desktop\Omar TF Android\Open Huts\design\app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42" y="4119253"/>
            <a:ext cx="1161908" cy="20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Desktop\Omar TF Android\Open Huts\design\app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78" y="4119253"/>
            <a:ext cx="1161908" cy="20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Desktop\Omar TF Android\Open Huts\design\Screenshot_20190626_140352_com.phonegap.www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252" y="1775808"/>
            <a:ext cx="1248053" cy="221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Desktop\Omar TF Android\Open Huts\design\Screenshot_20190626_140359_com.phonegap.www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08" y="1778738"/>
            <a:ext cx="1248053" cy="221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user\Desktop\Omar TF Android\Open Huts\design\Screenshot_20190626_140412_com.phonegap.www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252" y="4103243"/>
            <a:ext cx="1248053" cy="221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user\Desktop\Omar TF Android\Open Huts\design\Screenshot_20190626_140419_com.phonegap.www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09" y="4103242"/>
            <a:ext cx="1248053" cy="221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"/>
          <p:cNvSpPr txBox="1"/>
          <p:nvPr/>
        </p:nvSpPr>
        <p:spPr>
          <a:xfrm>
            <a:off x="3398609" y="502089"/>
            <a:ext cx="539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DESARROLLO</a:t>
            </a:r>
            <a:endParaRPr lang="es-ES_tradnl" sz="60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7</a:t>
            </a:fld>
            <a:endParaRPr lang="es-ES_tradnl"/>
          </a:p>
        </p:txBody>
      </p:sp>
      <p:pic>
        <p:nvPicPr>
          <p:cNvPr id="3075" name="Picture 3" descr="C:\Users\user\Desktop\Omar TF Android\Open Huts\img\pi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22" y="5636020"/>
            <a:ext cx="108347" cy="1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user\Desktop\Omar TF Android\Open Huts\img\pi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460" y="5176269"/>
            <a:ext cx="108347" cy="1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user\Desktop\logo512_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"/>
          <p:cNvSpPr txBox="1"/>
          <p:nvPr/>
        </p:nvSpPr>
        <p:spPr>
          <a:xfrm>
            <a:off x="3398609" y="502089"/>
            <a:ext cx="539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>
                <a:latin typeface="Quicksand Light" pitchFamily="2" charset="0"/>
                <a:ea typeface="Helvetica Neue Thin" charset="0"/>
                <a:cs typeface="Helvetica Neue Thin" charset="0"/>
              </a:rPr>
              <a:t>RECURSOS</a:t>
            </a:r>
            <a:endParaRPr lang="es-ES_tradnl" sz="6000" dirty="0">
              <a:latin typeface="Quicksand Light" pitchFamily="2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Open Huts 2019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15A-8635-3445-8FBF-AB03B469D770}" type="slidenum">
              <a:rPr lang="es-ES_tradnl" smtClean="0"/>
              <a:t>8</a:t>
            </a:fld>
            <a:endParaRPr lang="es-ES_tradnl"/>
          </a:p>
        </p:txBody>
      </p:sp>
      <p:pic>
        <p:nvPicPr>
          <p:cNvPr id="12" name="Picture 3" descr="C:\Users\user\Desktop\logo512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6" y="6391862"/>
            <a:ext cx="287434" cy="2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google cloud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12" y="4061075"/>
            <a:ext cx="5027561" cy="24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google map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00" y="4782939"/>
            <a:ext cx="790944" cy="80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Resultado de imagen de google cloud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10" descr="Resultado de imagen de google cloud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12" descr="Resultado de imagen de google cloud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9" name="Picture 15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765" y="4834013"/>
            <a:ext cx="2166226" cy="117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3066944" y="5681709"/>
            <a:ext cx="3116062" cy="594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1" name="Picture 17" descr="Resultado de imagen de android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506" y="1971955"/>
            <a:ext cx="2943531" cy="215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Resultado de imagen de node j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383" y="1971955"/>
            <a:ext cx="1845908" cy="20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41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174</Words>
  <Application>Microsoft Office PowerPoint</Application>
  <PresentationFormat>Personalizado</PresentationFormat>
  <Paragraphs>77</Paragraphs>
  <Slides>18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Windows</cp:lastModifiedBy>
  <cp:revision>37</cp:revision>
  <dcterms:created xsi:type="dcterms:W3CDTF">2019-07-16T09:42:16Z</dcterms:created>
  <dcterms:modified xsi:type="dcterms:W3CDTF">2019-07-19T07:29:05Z</dcterms:modified>
</cp:coreProperties>
</file>